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401" r:id="rId2"/>
    <p:sldId id="402" r:id="rId3"/>
    <p:sldId id="398" r:id="rId4"/>
    <p:sldId id="396" r:id="rId5"/>
    <p:sldId id="381" r:id="rId6"/>
    <p:sldId id="320" r:id="rId7"/>
    <p:sldId id="323" r:id="rId8"/>
    <p:sldId id="347" r:id="rId9"/>
    <p:sldId id="328" r:id="rId10"/>
    <p:sldId id="400" r:id="rId11"/>
    <p:sldId id="349" r:id="rId12"/>
    <p:sldId id="378" r:id="rId13"/>
    <p:sldId id="406" r:id="rId14"/>
    <p:sldId id="404" r:id="rId15"/>
    <p:sldId id="405" r:id="rId16"/>
    <p:sldId id="359" r:id="rId17"/>
    <p:sldId id="290" r:id="rId18"/>
    <p:sldId id="407" r:id="rId19"/>
    <p:sldId id="403" r:id="rId20"/>
    <p:sldId id="399" r:id="rId2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45" autoAdjust="0"/>
  </p:normalViewPr>
  <p:slideViewPr>
    <p:cSldViewPr snapToGrid="0"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28870-CEB0-4FF2-B36F-8A918CFC8E23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34F205F-2B16-4ECB-9740-DD5909BE1F0F}">
      <dgm:prSet phldrT="[Text]" custT="1"/>
      <dgm:spPr/>
      <dgm:t>
        <a:bodyPr/>
        <a:lstStyle/>
        <a:p>
          <a:r>
            <a:rPr lang="en-US" sz="900" dirty="0"/>
            <a:t>Access </a:t>
          </a:r>
          <a:r>
            <a:rPr lang="en-US" sz="900" dirty="0" err="1"/>
            <a:t>Manag</a:t>
          </a:r>
          <a:r>
            <a:rPr lang="en-US" sz="900" dirty="0"/>
            <a:t>.</a:t>
          </a:r>
        </a:p>
      </dgm:t>
    </dgm:pt>
    <dgm:pt modelId="{8CAB233D-CDC5-4A34-B59A-A0CD0905F19E}" type="parTrans" cxnId="{97D0C7E2-338C-4641-94A3-4B80E0F1F6FB}">
      <dgm:prSet/>
      <dgm:spPr/>
      <dgm:t>
        <a:bodyPr/>
        <a:lstStyle/>
        <a:p>
          <a:endParaRPr lang="en-US" sz="900">
            <a:solidFill>
              <a:schemeClr val="bg1"/>
            </a:solidFill>
          </a:endParaRPr>
        </a:p>
      </dgm:t>
    </dgm:pt>
    <dgm:pt modelId="{3F006359-54A1-40A6-B2FC-AC82DDF3D59D}" type="sibTrans" cxnId="{97D0C7E2-338C-4641-94A3-4B80E0F1F6FB}">
      <dgm:prSet custT="1"/>
      <dgm:spPr/>
      <dgm:t>
        <a:bodyPr/>
        <a:lstStyle/>
        <a:p>
          <a:r>
            <a:rPr lang="en-US" sz="900" dirty="0"/>
            <a:t> Land Use &amp; Zoning</a:t>
          </a:r>
        </a:p>
      </dgm:t>
    </dgm:pt>
    <dgm:pt modelId="{0129B5CD-43CD-4FC1-BADB-D4B59FD8886B}">
      <dgm:prSet phldrT="[Text]" phldr="1" custT="1"/>
      <dgm:spPr/>
      <dgm:t>
        <a:bodyPr/>
        <a:lstStyle/>
        <a:p>
          <a:endParaRPr lang="en-US" sz="900">
            <a:solidFill>
              <a:schemeClr val="bg1"/>
            </a:solidFill>
          </a:endParaRPr>
        </a:p>
      </dgm:t>
    </dgm:pt>
    <dgm:pt modelId="{FC952CFF-5928-44AC-A8F5-F9134A3B977C}" type="parTrans" cxnId="{23EEE40B-6647-408E-BAA8-D06F01301259}">
      <dgm:prSet/>
      <dgm:spPr/>
      <dgm:t>
        <a:bodyPr/>
        <a:lstStyle/>
        <a:p>
          <a:endParaRPr lang="en-US" sz="900">
            <a:solidFill>
              <a:schemeClr val="bg1"/>
            </a:solidFill>
          </a:endParaRPr>
        </a:p>
      </dgm:t>
    </dgm:pt>
    <dgm:pt modelId="{CD16B7A2-8260-463D-80AE-CEC2B78E8870}" type="sibTrans" cxnId="{23EEE40B-6647-408E-BAA8-D06F01301259}">
      <dgm:prSet/>
      <dgm:spPr/>
      <dgm:t>
        <a:bodyPr/>
        <a:lstStyle/>
        <a:p>
          <a:endParaRPr lang="en-US" sz="900">
            <a:solidFill>
              <a:schemeClr val="bg1"/>
            </a:solidFill>
          </a:endParaRPr>
        </a:p>
      </dgm:t>
    </dgm:pt>
    <dgm:pt modelId="{4A038955-EE28-469D-9713-2D8BA4C95F55}">
      <dgm:prSet phldrT="[Text]" custT="1"/>
      <dgm:spPr/>
      <dgm:t>
        <a:bodyPr/>
        <a:lstStyle/>
        <a:p>
          <a:r>
            <a:rPr lang="en-US" sz="900"/>
            <a:t>Economic Dev.	</a:t>
          </a:r>
          <a:endParaRPr lang="en-US" sz="900" dirty="0"/>
        </a:p>
      </dgm:t>
    </dgm:pt>
    <dgm:pt modelId="{5B3651A8-FFA8-4155-AD08-1C28422EAC81}" type="parTrans" cxnId="{AC2BCF6F-DA1A-4396-9BE2-6AF31D6C2C4B}">
      <dgm:prSet/>
      <dgm:spPr/>
      <dgm:t>
        <a:bodyPr/>
        <a:lstStyle/>
        <a:p>
          <a:endParaRPr lang="en-US" sz="900">
            <a:solidFill>
              <a:schemeClr val="bg1"/>
            </a:solidFill>
          </a:endParaRPr>
        </a:p>
      </dgm:t>
    </dgm:pt>
    <dgm:pt modelId="{0396A101-50CC-4EAA-B747-1295B19F9F11}" type="sibTrans" cxnId="{AC2BCF6F-DA1A-4396-9BE2-6AF31D6C2C4B}">
      <dgm:prSet custT="1"/>
      <dgm:spPr/>
      <dgm:t>
        <a:bodyPr/>
        <a:lstStyle/>
        <a:p>
          <a:r>
            <a:rPr lang="en-US" sz="900"/>
            <a:t>Natural Resources</a:t>
          </a:r>
          <a:endParaRPr lang="en-US" sz="900" dirty="0"/>
        </a:p>
      </dgm:t>
    </dgm:pt>
    <dgm:pt modelId="{F4DAA03C-E138-4ECD-B713-EE4DD0EAB1F8}">
      <dgm:prSet phldrT="[Text]" custT="1"/>
      <dgm:spPr/>
      <dgm:t>
        <a:bodyPr/>
        <a:lstStyle/>
        <a:p>
          <a:r>
            <a:rPr lang="en-US" sz="900"/>
            <a:t>Roadway Ops</a:t>
          </a:r>
          <a:endParaRPr lang="en-US" sz="900" dirty="0"/>
        </a:p>
      </dgm:t>
    </dgm:pt>
    <dgm:pt modelId="{E1D5BAAD-D2BE-44E2-B5B7-E3EAC956FE1F}" type="parTrans" cxnId="{AFFDD817-E62B-4F6B-9EBD-AB962DFDEF57}">
      <dgm:prSet/>
      <dgm:spPr/>
      <dgm:t>
        <a:bodyPr/>
        <a:lstStyle/>
        <a:p>
          <a:endParaRPr lang="en-US" sz="900">
            <a:solidFill>
              <a:schemeClr val="bg1"/>
            </a:solidFill>
          </a:endParaRPr>
        </a:p>
      </dgm:t>
    </dgm:pt>
    <dgm:pt modelId="{735D4A7D-B857-4811-9A41-D820E8160FBC}" type="sibTrans" cxnId="{AFFDD817-E62B-4F6B-9EBD-AB962DFDEF57}">
      <dgm:prSet custT="1"/>
      <dgm:spPr/>
      <dgm:t>
        <a:bodyPr/>
        <a:lstStyle/>
        <a:p>
          <a:r>
            <a:rPr lang="en-US" sz="900"/>
            <a:t>Roadway Capacity</a:t>
          </a:r>
          <a:endParaRPr lang="en-US" sz="900" dirty="0"/>
        </a:p>
      </dgm:t>
    </dgm:pt>
    <dgm:pt modelId="{2D744D3B-9D53-4EC0-A5ED-BCB2B2CD8339}">
      <dgm:prSet phldrT="[Text]" phldr="1" custT="1"/>
      <dgm:spPr/>
      <dgm:t>
        <a:bodyPr/>
        <a:lstStyle/>
        <a:p>
          <a:endParaRPr lang="en-US" sz="900" dirty="0">
            <a:solidFill>
              <a:schemeClr val="bg1"/>
            </a:solidFill>
          </a:endParaRPr>
        </a:p>
      </dgm:t>
    </dgm:pt>
    <dgm:pt modelId="{8E1D6B25-E725-4E48-B770-7CC0EF3BB9F4}" type="parTrans" cxnId="{07123256-A6F5-4D32-9A6A-8229A208FF40}">
      <dgm:prSet/>
      <dgm:spPr/>
      <dgm:t>
        <a:bodyPr/>
        <a:lstStyle/>
        <a:p>
          <a:endParaRPr lang="en-US" sz="900">
            <a:solidFill>
              <a:schemeClr val="bg1"/>
            </a:solidFill>
          </a:endParaRPr>
        </a:p>
      </dgm:t>
    </dgm:pt>
    <dgm:pt modelId="{BD4B9E4D-B993-4747-AA36-D04E1126C5FD}" type="sibTrans" cxnId="{07123256-A6F5-4D32-9A6A-8229A208FF40}">
      <dgm:prSet/>
      <dgm:spPr/>
      <dgm:t>
        <a:bodyPr/>
        <a:lstStyle/>
        <a:p>
          <a:endParaRPr lang="en-US" sz="900">
            <a:solidFill>
              <a:schemeClr val="bg1"/>
            </a:solidFill>
          </a:endParaRPr>
        </a:p>
      </dgm:t>
    </dgm:pt>
    <dgm:pt modelId="{1D36AA09-3D05-480E-91C2-FCADFD43C290}">
      <dgm:prSet custT="1"/>
      <dgm:spPr/>
      <dgm:t>
        <a:bodyPr/>
        <a:lstStyle/>
        <a:p>
          <a:r>
            <a:rPr lang="en-US" sz="900"/>
            <a:t>Ped &amp; Bicycle	</a:t>
          </a:r>
          <a:endParaRPr lang="en-US" sz="900" dirty="0"/>
        </a:p>
      </dgm:t>
    </dgm:pt>
    <dgm:pt modelId="{8C84D301-8C28-4B85-A565-6119CC998A2C}" type="parTrans" cxnId="{63267332-663E-4C8E-8C7F-440FC2862ABB}">
      <dgm:prSet/>
      <dgm:spPr/>
      <dgm:t>
        <a:bodyPr/>
        <a:lstStyle/>
        <a:p>
          <a:endParaRPr lang="en-US" sz="900">
            <a:solidFill>
              <a:schemeClr val="bg1"/>
            </a:solidFill>
          </a:endParaRPr>
        </a:p>
      </dgm:t>
    </dgm:pt>
    <dgm:pt modelId="{7B5AAA97-C6CC-4F37-B0BE-62651A91A481}" type="sibTrans" cxnId="{63267332-663E-4C8E-8C7F-440FC2862ABB}">
      <dgm:prSet custT="1"/>
      <dgm:spPr/>
      <dgm:t>
        <a:bodyPr/>
        <a:lstStyle/>
        <a:p>
          <a:r>
            <a:rPr lang="en-US" sz="900"/>
            <a:t>Public Transit</a:t>
          </a:r>
          <a:endParaRPr lang="en-US" sz="900" dirty="0"/>
        </a:p>
      </dgm:t>
    </dgm:pt>
    <dgm:pt modelId="{87C8D867-AEA5-442E-BD9F-1E0D152391AA}">
      <dgm:prSet custT="1"/>
      <dgm:spPr/>
      <dgm:t>
        <a:bodyPr/>
        <a:lstStyle/>
        <a:p>
          <a:r>
            <a:rPr lang="en-US" sz="900"/>
            <a:t>Airport Access</a:t>
          </a:r>
          <a:endParaRPr lang="en-US" sz="900" dirty="0"/>
        </a:p>
      </dgm:t>
    </dgm:pt>
    <dgm:pt modelId="{FEE3B897-8BDF-455A-ABC6-44B0D7577A99}" type="parTrans" cxnId="{310C5F55-AB84-4DDE-A943-7D19AAC3060E}">
      <dgm:prSet/>
      <dgm:spPr/>
      <dgm:t>
        <a:bodyPr/>
        <a:lstStyle/>
        <a:p>
          <a:endParaRPr lang="en-US" sz="900">
            <a:solidFill>
              <a:schemeClr val="bg1"/>
            </a:solidFill>
          </a:endParaRPr>
        </a:p>
      </dgm:t>
    </dgm:pt>
    <dgm:pt modelId="{B012ACE7-468C-41B7-BA6C-6609EB53B3F5}" type="sibTrans" cxnId="{310C5F55-AB84-4DDE-A943-7D19AAC3060E}">
      <dgm:prSet custT="1"/>
      <dgm:spPr/>
      <dgm:t>
        <a:bodyPr/>
        <a:lstStyle/>
        <a:p>
          <a:r>
            <a:rPr lang="en-US" sz="900"/>
            <a:t>Rail	</a:t>
          </a:r>
          <a:endParaRPr lang="en-US" sz="900" dirty="0"/>
        </a:p>
      </dgm:t>
    </dgm:pt>
    <dgm:pt modelId="{AF67CA5D-51FC-40C2-AC99-35454E2B177B}" type="pres">
      <dgm:prSet presAssocID="{CF028870-CEB0-4FF2-B36F-8A918CFC8E2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BA43500-7066-448C-BF0C-BEC696EE395C}" type="pres">
      <dgm:prSet presAssocID="{734F205F-2B16-4ECB-9740-DD5909BE1F0F}" presName="composite" presStyleCnt="0"/>
      <dgm:spPr/>
    </dgm:pt>
    <dgm:pt modelId="{5B15505E-30E9-4025-AA09-FF9F193E201E}" type="pres">
      <dgm:prSet presAssocID="{734F205F-2B16-4ECB-9740-DD5909BE1F0F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4E6D8-1E6E-4B6C-B9A2-31B38515DCDC}" type="pres">
      <dgm:prSet presAssocID="{734F205F-2B16-4ECB-9740-DD5909BE1F0F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75F14-3C52-4161-B9CF-6E8B986CEC88}" type="pres">
      <dgm:prSet presAssocID="{734F205F-2B16-4ECB-9740-DD5909BE1F0F}" presName="BalanceSpacing" presStyleCnt="0"/>
      <dgm:spPr/>
    </dgm:pt>
    <dgm:pt modelId="{99CA0A87-A079-45D3-9A9D-884DED9269E8}" type="pres">
      <dgm:prSet presAssocID="{734F205F-2B16-4ECB-9740-DD5909BE1F0F}" presName="BalanceSpacing1" presStyleCnt="0"/>
      <dgm:spPr/>
    </dgm:pt>
    <dgm:pt modelId="{E101DE40-B5C1-4222-82BD-5192FCAF77E1}" type="pres">
      <dgm:prSet presAssocID="{3F006359-54A1-40A6-B2FC-AC82DDF3D59D}" presName="Accent1Text" presStyleLbl="node1" presStyleIdx="1" presStyleCnt="10" custLinFactNeighborX="1069" custLinFactNeighborY="930"/>
      <dgm:spPr/>
      <dgm:t>
        <a:bodyPr/>
        <a:lstStyle/>
        <a:p>
          <a:endParaRPr lang="en-US"/>
        </a:p>
      </dgm:t>
    </dgm:pt>
    <dgm:pt modelId="{5CC8F356-59B9-4F4F-98EF-759AA62EE55F}" type="pres">
      <dgm:prSet presAssocID="{3F006359-54A1-40A6-B2FC-AC82DDF3D59D}" presName="spaceBetweenRectangles" presStyleCnt="0"/>
      <dgm:spPr/>
    </dgm:pt>
    <dgm:pt modelId="{B5CECCB6-088B-48E2-A3B9-9CBABF227D55}" type="pres">
      <dgm:prSet presAssocID="{4A038955-EE28-469D-9713-2D8BA4C95F55}" presName="composite" presStyleCnt="0"/>
      <dgm:spPr/>
    </dgm:pt>
    <dgm:pt modelId="{4030DB99-97D9-4087-82F3-B26978805907}" type="pres">
      <dgm:prSet presAssocID="{4A038955-EE28-469D-9713-2D8BA4C95F55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41BBC-8BA3-43A5-9416-D3C61BF347F9}" type="pres">
      <dgm:prSet presAssocID="{4A038955-EE28-469D-9713-2D8BA4C95F55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75A606A3-5716-4915-B6B6-3CA8E2B09B74}" type="pres">
      <dgm:prSet presAssocID="{4A038955-EE28-469D-9713-2D8BA4C95F55}" presName="BalanceSpacing" presStyleCnt="0"/>
      <dgm:spPr/>
    </dgm:pt>
    <dgm:pt modelId="{933DD630-5D56-4CD3-BC0A-4DEA358BFE68}" type="pres">
      <dgm:prSet presAssocID="{4A038955-EE28-469D-9713-2D8BA4C95F55}" presName="BalanceSpacing1" presStyleCnt="0"/>
      <dgm:spPr/>
    </dgm:pt>
    <dgm:pt modelId="{14C43127-2937-4754-A8B8-7A55D602768B}" type="pres">
      <dgm:prSet presAssocID="{0396A101-50CC-4EAA-B747-1295B19F9F11}" presName="Accent1Text" presStyleLbl="node1" presStyleIdx="3" presStyleCnt="10"/>
      <dgm:spPr/>
      <dgm:t>
        <a:bodyPr/>
        <a:lstStyle/>
        <a:p>
          <a:endParaRPr lang="en-US"/>
        </a:p>
      </dgm:t>
    </dgm:pt>
    <dgm:pt modelId="{A02E089A-5CD6-4096-98A5-FA95B9F46F9A}" type="pres">
      <dgm:prSet presAssocID="{0396A101-50CC-4EAA-B747-1295B19F9F11}" presName="spaceBetweenRectangles" presStyleCnt="0"/>
      <dgm:spPr/>
    </dgm:pt>
    <dgm:pt modelId="{45133FC4-5004-4711-A147-62ABCB434130}" type="pres">
      <dgm:prSet presAssocID="{F4DAA03C-E138-4ECD-B713-EE4DD0EAB1F8}" presName="composite" presStyleCnt="0"/>
      <dgm:spPr/>
    </dgm:pt>
    <dgm:pt modelId="{6EE25966-07C8-43E9-942D-C582D7E94A34}" type="pres">
      <dgm:prSet presAssocID="{F4DAA03C-E138-4ECD-B713-EE4DD0EAB1F8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9A2C0-B4BA-4E32-B0EB-F3C74F382CA7}" type="pres">
      <dgm:prSet presAssocID="{F4DAA03C-E138-4ECD-B713-EE4DD0EAB1F8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F62F6-18C4-42F3-B98D-24C4679E7489}" type="pres">
      <dgm:prSet presAssocID="{F4DAA03C-E138-4ECD-B713-EE4DD0EAB1F8}" presName="BalanceSpacing" presStyleCnt="0"/>
      <dgm:spPr/>
    </dgm:pt>
    <dgm:pt modelId="{F7B1B094-A78C-4D6F-979F-A3585D4037B1}" type="pres">
      <dgm:prSet presAssocID="{F4DAA03C-E138-4ECD-B713-EE4DD0EAB1F8}" presName="BalanceSpacing1" presStyleCnt="0"/>
      <dgm:spPr/>
    </dgm:pt>
    <dgm:pt modelId="{A445CA32-B77E-4077-ADF2-58C3ED4B4244}" type="pres">
      <dgm:prSet presAssocID="{735D4A7D-B857-4811-9A41-D820E8160FBC}" presName="Accent1Text" presStyleLbl="node1" presStyleIdx="5" presStyleCnt="10"/>
      <dgm:spPr/>
      <dgm:t>
        <a:bodyPr/>
        <a:lstStyle/>
        <a:p>
          <a:endParaRPr lang="en-US"/>
        </a:p>
      </dgm:t>
    </dgm:pt>
    <dgm:pt modelId="{9B56C429-9691-409C-BD0E-0594F629910E}" type="pres">
      <dgm:prSet presAssocID="{735D4A7D-B857-4811-9A41-D820E8160FBC}" presName="spaceBetweenRectangles" presStyleCnt="0"/>
      <dgm:spPr/>
    </dgm:pt>
    <dgm:pt modelId="{9FD88EC4-DCD9-458F-9582-84589281E46A}" type="pres">
      <dgm:prSet presAssocID="{1D36AA09-3D05-480E-91C2-FCADFD43C290}" presName="composite" presStyleCnt="0"/>
      <dgm:spPr/>
    </dgm:pt>
    <dgm:pt modelId="{26AB55F9-E180-4F5A-8837-6B4381DC16B5}" type="pres">
      <dgm:prSet presAssocID="{1D36AA09-3D05-480E-91C2-FCADFD43C290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34F96-B930-40AD-9A8C-E184226DAED5}" type="pres">
      <dgm:prSet presAssocID="{1D36AA09-3D05-480E-91C2-FCADFD43C290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6F9790F-26A1-4CC9-B47C-CBD6BA528BA1}" type="pres">
      <dgm:prSet presAssocID="{1D36AA09-3D05-480E-91C2-FCADFD43C290}" presName="BalanceSpacing" presStyleCnt="0"/>
      <dgm:spPr/>
    </dgm:pt>
    <dgm:pt modelId="{B7AB4023-2EC2-42F8-8F15-03D25C716DAA}" type="pres">
      <dgm:prSet presAssocID="{1D36AA09-3D05-480E-91C2-FCADFD43C290}" presName="BalanceSpacing1" presStyleCnt="0"/>
      <dgm:spPr/>
    </dgm:pt>
    <dgm:pt modelId="{7BE479BB-E963-42CF-BF2E-5E95411E0DDE}" type="pres">
      <dgm:prSet presAssocID="{7B5AAA97-C6CC-4F37-B0BE-62651A91A481}" presName="Accent1Text" presStyleLbl="node1" presStyleIdx="7" presStyleCnt="10"/>
      <dgm:spPr/>
      <dgm:t>
        <a:bodyPr/>
        <a:lstStyle/>
        <a:p>
          <a:endParaRPr lang="en-US"/>
        </a:p>
      </dgm:t>
    </dgm:pt>
    <dgm:pt modelId="{DEA3000B-8538-4767-9A92-DF09373A1664}" type="pres">
      <dgm:prSet presAssocID="{7B5AAA97-C6CC-4F37-B0BE-62651A91A481}" presName="spaceBetweenRectangles" presStyleCnt="0"/>
      <dgm:spPr/>
    </dgm:pt>
    <dgm:pt modelId="{90869159-D3A8-46B1-BCE2-2698B32856B3}" type="pres">
      <dgm:prSet presAssocID="{87C8D867-AEA5-442E-BD9F-1E0D152391AA}" presName="composite" presStyleCnt="0"/>
      <dgm:spPr/>
    </dgm:pt>
    <dgm:pt modelId="{942BCF22-0832-42DE-B1E3-56A6B3375968}" type="pres">
      <dgm:prSet presAssocID="{87C8D867-AEA5-442E-BD9F-1E0D152391AA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051B3-8C98-4499-B6D8-56A0C13FF2D1}" type="pres">
      <dgm:prSet presAssocID="{87C8D867-AEA5-442E-BD9F-1E0D152391AA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0428B6E5-C2E9-4689-9DE8-40E0A40B2BF8}" type="pres">
      <dgm:prSet presAssocID="{87C8D867-AEA5-442E-BD9F-1E0D152391AA}" presName="BalanceSpacing" presStyleCnt="0"/>
      <dgm:spPr/>
    </dgm:pt>
    <dgm:pt modelId="{4F8483F2-B7E7-4387-9E77-AAF10A29C295}" type="pres">
      <dgm:prSet presAssocID="{87C8D867-AEA5-442E-BD9F-1E0D152391AA}" presName="BalanceSpacing1" presStyleCnt="0"/>
      <dgm:spPr/>
    </dgm:pt>
    <dgm:pt modelId="{EC405FE4-C806-4BA0-9A65-45C23EFCA285}" type="pres">
      <dgm:prSet presAssocID="{B012ACE7-468C-41B7-BA6C-6609EB53B3F5}" presName="Accent1Text" presStyleLbl="node1" presStyleIdx="9" presStyleCnt="10"/>
      <dgm:spPr/>
      <dgm:t>
        <a:bodyPr/>
        <a:lstStyle/>
        <a:p>
          <a:endParaRPr lang="en-US"/>
        </a:p>
      </dgm:t>
    </dgm:pt>
  </dgm:ptLst>
  <dgm:cxnLst>
    <dgm:cxn modelId="{9BFC7501-C832-4F40-A950-F36BDFB62AAF}" type="presOf" srcId="{B012ACE7-468C-41B7-BA6C-6609EB53B3F5}" destId="{EC405FE4-C806-4BA0-9A65-45C23EFCA285}" srcOrd="0" destOrd="0" presId="urn:microsoft.com/office/officeart/2008/layout/AlternatingHexagons"/>
    <dgm:cxn modelId="{6C148879-AC64-4BBF-8AA2-43FB8724FA21}" type="presOf" srcId="{0396A101-50CC-4EAA-B747-1295B19F9F11}" destId="{14C43127-2937-4754-A8B8-7A55D602768B}" srcOrd="0" destOrd="0" presId="urn:microsoft.com/office/officeart/2008/layout/AlternatingHexagons"/>
    <dgm:cxn modelId="{AC2BCF6F-DA1A-4396-9BE2-6AF31D6C2C4B}" srcId="{CF028870-CEB0-4FF2-B36F-8A918CFC8E23}" destId="{4A038955-EE28-469D-9713-2D8BA4C95F55}" srcOrd="1" destOrd="0" parTransId="{5B3651A8-FFA8-4155-AD08-1C28422EAC81}" sibTransId="{0396A101-50CC-4EAA-B747-1295B19F9F11}"/>
    <dgm:cxn modelId="{564BD22F-DDC7-4563-A89E-9AA0487BFF19}" type="presOf" srcId="{2D744D3B-9D53-4EC0-A5ED-BCB2B2CD8339}" destId="{91B9A2C0-B4BA-4E32-B0EB-F3C74F382CA7}" srcOrd="0" destOrd="0" presId="urn:microsoft.com/office/officeart/2008/layout/AlternatingHexagons"/>
    <dgm:cxn modelId="{310C5F55-AB84-4DDE-A943-7D19AAC3060E}" srcId="{CF028870-CEB0-4FF2-B36F-8A918CFC8E23}" destId="{87C8D867-AEA5-442E-BD9F-1E0D152391AA}" srcOrd="4" destOrd="0" parTransId="{FEE3B897-8BDF-455A-ABC6-44B0D7577A99}" sibTransId="{B012ACE7-468C-41B7-BA6C-6609EB53B3F5}"/>
    <dgm:cxn modelId="{77A37C4E-226C-46B3-8911-B7115956129B}" type="presOf" srcId="{1D36AA09-3D05-480E-91C2-FCADFD43C290}" destId="{26AB55F9-E180-4F5A-8837-6B4381DC16B5}" srcOrd="0" destOrd="0" presId="urn:microsoft.com/office/officeart/2008/layout/AlternatingHexagons"/>
    <dgm:cxn modelId="{3584865B-638C-44A9-8628-1166456E2629}" type="presOf" srcId="{7B5AAA97-C6CC-4F37-B0BE-62651A91A481}" destId="{7BE479BB-E963-42CF-BF2E-5E95411E0DDE}" srcOrd="0" destOrd="0" presId="urn:microsoft.com/office/officeart/2008/layout/AlternatingHexagons"/>
    <dgm:cxn modelId="{14CA50D8-5B01-493B-B28A-7AA6A241E1AD}" type="presOf" srcId="{F4DAA03C-E138-4ECD-B713-EE4DD0EAB1F8}" destId="{6EE25966-07C8-43E9-942D-C582D7E94A34}" srcOrd="0" destOrd="0" presId="urn:microsoft.com/office/officeart/2008/layout/AlternatingHexagons"/>
    <dgm:cxn modelId="{BAF02B17-4ECD-4670-BB96-E8D1BF464B19}" type="presOf" srcId="{87C8D867-AEA5-442E-BD9F-1E0D152391AA}" destId="{942BCF22-0832-42DE-B1E3-56A6B3375968}" srcOrd="0" destOrd="0" presId="urn:microsoft.com/office/officeart/2008/layout/AlternatingHexagons"/>
    <dgm:cxn modelId="{21B648A0-A4AC-4D75-B363-0DC3BD6D433D}" type="presOf" srcId="{0129B5CD-43CD-4FC1-BADB-D4B59FD8886B}" destId="{C944E6D8-1E6E-4B6C-B9A2-31B38515DCDC}" srcOrd="0" destOrd="0" presId="urn:microsoft.com/office/officeart/2008/layout/AlternatingHexagons"/>
    <dgm:cxn modelId="{21CF3BE1-BB86-487E-9AE6-33E182519A7F}" type="presOf" srcId="{3F006359-54A1-40A6-B2FC-AC82DDF3D59D}" destId="{E101DE40-B5C1-4222-82BD-5192FCAF77E1}" srcOrd="0" destOrd="0" presId="urn:microsoft.com/office/officeart/2008/layout/AlternatingHexagons"/>
    <dgm:cxn modelId="{B3E7C137-240F-4970-A595-1DB94B43D532}" type="presOf" srcId="{4A038955-EE28-469D-9713-2D8BA4C95F55}" destId="{4030DB99-97D9-4087-82F3-B26978805907}" srcOrd="0" destOrd="0" presId="urn:microsoft.com/office/officeart/2008/layout/AlternatingHexagons"/>
    <dgm:cxn modelId="{AFFDD817-E62B-4F6B-9EBD-AB962DFDEF57}" srcId="{CF028870-CEB0-4FF2-B36F-8A918CFC8E23}" destId="{F4DAA03C-E138-4ECD-B713-EE4DD0EAB1F8}" srcOrd="2" destOrd="0" parTransId="{E1D5BAAD-D2BE-44E2-B5B7-E3EAC956FE1F}" sibTransId="{735D4A7D-B857-4811-9A41-D820E8160FBC}"/>
    <dgm:cxn modelId="{63267332-663E-4C8E-8C7F-440FC2862ABB}" srcId="{CF028870-CEB0-4FF2-B36F-8A918CFC8E23}" destId="{1D36AA09-3D05-480E-91C2-FCADFD43C290}" srcOrd="3" destOrd="0" parTransId="{8C84D301-8C28-4B85-A565-6119CC998A2C}" sibTransId="{7B5AAA97-C6CC-4F37-B0BE-62651A91A481}"/>
    <dgm:cxn modelId="{49EFCC28-E8EB-4068-ADC3-2E8DC7897691}" type="presOf" srcId="{734F205F-2B16-4ECB-9740-DD5909BE1F0F}" destId="{5B15505E-30E9-4025-AA09-FF9F193E201E}" srcOrd="0" destOrd="0" presId="urn:microsoft.com/office/officeart/2008/layout/AlternatingHexagons"/>
    <dgm:cxn modelId="{97D0C7E2-338C-4641-94A3-4B80E0F1F6FB}" srcId="{CF028870-CEB0-4FF2-B36F-8A918CFC8E23}" destId="{734F205F-2B16-4ECB-9740-DD5909BE1F0F}" srcOrd="0" destOrd="0" parTransId="{8CAB233D-CDC5-4A34-B59A-A0CD0905F19E}" sibTransId="{3F006359-54A1-40A6-B2FC-AC82DDF3D59D}"/>
    <dgm:cxn modelId="{23EEE40B-6647-408E-BAA8-D06F01301259}" srcId="{734F205F-2B16-4ECB-9740-DD5909BE1F0F}" destId="{0129B5CD-43CD-4FC1-BADB-D4B59FD8886B}" srcOrd="0" destOrd="0" parTransId="{FC952CFF-5928-44AC-A8F5-F9134A3B977C}" sibTransId="{CD16B7A2-8260-463D-80AE-CEC2B78E8870}"/>
    <dgm:cxn modelId="{117FA7B6-A2AD-4E6C-9DED-6D0C916B6F20}" type="presOf" srcId="{CF028870-CEB0-4FF2-B36F-8A918CFC8E23}" destId="{AF67CA5D-51FC-40C2-AC99-35454E2B177B}" srcOrd="0" destOrd="0" presId="urn:microsoft.com/office/officeart/2008/layout/AlternatingHexagons"/>
    <dgm:cxn modelId="{07123256-A6F5-4D32-9A6A-8229A208FF40}" srcId="{F4DAA03C-E138-4ECD-B713-EE4DD0EAB1F8}" destId="{2D744D3B-9D53-4EC0-A5ED-BCB2B2CD8339}" srcOrd="0" destOrd="0" parTransId="{8E1D6B25-E725-4E48-B770-7CC0EF3BB9F4}" sibTransId="{BD4B9E4D-B993-4747-AA36-D04E1126C5FD}"/>
    <dgm:cxn modelId="{9CD7B69F-1704-49C2-9B1A-D76A6AE65EB3}" type="presOf" srcId="{735D4A7D-B857-4811-9A41-D820E8160FBC}" destId="{A445CA32-B77E-4077-ADF2-58C3ED4B4244}" srcOrd="0" destOrd="0" presId="urn:microsoft.com/office/officeart/2008/layout/AlternatingHexagons"/>
    <dgm:cxn modelId="{6B766718-EFB7-4636-BB69-9FF986C9F4A9}" type="presParOf" srcId="{AF67CA5D-51FC-40C2-AC99-35454E2B177B}" destId="{9BA43500-7066-448C-BF0C-BEC696EE395C}" srcOrd="0" destOrd="0" presId="urn:microsoft.com/office/officeart/2008/layout/AlternatingHexagons"/>
    <dgm:cxn modelId="{DBA2050D-CE77-4E07-9738-A205D9A17FFD}" type="presParOf" srcId="{9BA43500-7066-448C-BF0C-BEC696EE395C}" destId="{5B15505E-30E9-4025-AA09-FF9F193E201E}" srcOrd="0" destOrd="0" presId="urn:microsoft.com/office/officeart/2008/layout/AlternatingHexagons"/>
    <dgm:cxn modelId="{679A5F53-845F-4EC3-824B-C019CDCAC748}" type="presParOf" srcId="{9BA43500-7066-448C-BF0C-BEC696EE395C}" destId="{C944E6D8-1E6E-4B6C-B9A2-31B38515DCDC}" srcOrd="1" destOrd="0" presId="urn:microsoft.com/office/officeart/2008/layout/AlternatingHexagons"/>
    <dgm:cxn modelId="{08E2DCE6-8737-4ABC-9C1A-F744C780A818}" type="presParOf" srcId="{9BA43500-7066-448C-BF0C-BEC696EE395C}" destId="{02775F14-3C52-4161-B9CF-6E8B986CEC88}" srcOrd="2" destOrd="0" presId="urn:microsoft.com/office/officeart/2008/layout/AlternatingHexagons"/>
    <dgm:cxn modelId="{CEDE280E-0412-4AC5-A47C-61DFC33C07A0}" type="presParOf" srcId="{9BA43500-7066-448C-BF0C-BEC696EE395C}" destId="{99CA0A87-A079-45D3-9A9D-884DED9269E8}" srcOrd="3" destOrd="0" presId="urn:microsoft.com/office/officeart/2008/layout/AlternatingHexagons"/>
    <dgm:cxn modelId="{B19682E5-C443-464B-BF68-B339225CB93C}" type="presParOf" srcId="{9BA43500-7066-448C-BF0C-BEC696EE395C}" destId="{E101DE40-B5C1-4222-82BD-5192FCAF77E1}" srcOrd="4" destOrd="0" presId="urn:microsoft.com/office/officeart/2008/layout/AlternatingHexagons"/>
    <dgm:cxn modelId="{3BA956B3-38D4-4BF8-894A-F024A57E2729}" type="presParOf" srcId="{AF67CA5D-51FC-40C2-AC99-35454E2B177B}" destId="{5CC8F356-59B9-4F4F-98EF-759AA62EE55F}" srcOrd="1" destOrd="0" presId="urn:microsoft.com/office/officeart/2008/layout/AlternatingHexagons"/>
    <dgm:cxn modelId="{586D2238-2AE1-4CAE-B809-B3B219904273}" type="presParOf" srcId="{AF67CA5D-51FC-40C2-AC99-35454E2B177B}" destId="{B5CECCB6-088B-48E2-A3B9-9CBABF227D55}" srcOrd="2" destOrd="0" presId="urn:microsoft.com/office/officeart/2008/layout/AlternatingHexagons"/>
    <dgm:cxn modelId="{A32F903E-A2CC-4683-BD03-74AFA19C390E}" type="presParOf" srcId="{B5CECCB6-088B-48E2-A3B9-9CBABF227D55}" destId="{4030DB99-97D9-4087-82F3-B26978805907}" srcOrd="0" destOrd="0" presId="urn:microsoft.com/office/officeart/2008/layout/AlternatingHexagons"/>
    <dgm:cxn modelId="{E5D22F0E-C886-434B-9DAD-52E00B151CAB}" type="presParOf" srcId="{B5CECCB6-088B-48E2-A3B9-9CBABF227D55}" destId="{3BA41BBC-8BA3-43A5-9416-D3C61BF347F9}" srcOrd="1" destOrd="0" presId="urn:microsoft.com/office/officeart/2008/layout/AlternatingHexagons"/>
    <dgm:cxn modelId="{2D68E156-F216-43D2-A686-D8E84BA5D598}" type="presParOf" srcId="{B5CECCB6-088B-48E2-A3B9-9CBABF227D55}" destId="{75A606A3-5716-4915-B6B6-3CA8E2B09B74}" srcOrd="2" destOrd="0" presId="urn:microsoft.com/office/officeart/2008/layout/AlternatingHexagons"/>
    <dgm:cxn modelId="{6AB6AF86-1297-403E-A4A4-DF93BEF96A7D}" type="presParOf" srcId="{B5CECCB6-088B-48E2-A3B9-9CBABF227D55}" destId="{933DD630-5D56-4CD3-BC0A-4DEA358BFE68}" srcOrd="3" destOrd="0" presId="urn:microsoft.com/office/officeart/2008/layout/AlternatingHexagons"/>
    <dgm:cxn modelId="{E18227BD-D1FD-4719-86DF-F3AA8F00787C}" type="presParOf" srcId="{B5CECCB6-088B-48E2-A3B9-9CBABF227D55}" destId="{14C43127-2937-4754-A8B8-7A55D602768B}" srcOrd="4" destOrd="0" presId="urn:microsoft.com/office/officeart/2008/layout/AlternatingHexagons"/>
    <dgm:cxn modelId="{BD263266-B88E-40A8-8443-2DC2195207DB}" type="presParOf" srcId="{AF67CA5D-51FC-40C2-AC99-35454E2B177B}" destId="{A02E089A-5CD6-4096-98A5-FA95B9F46F9A}" srcOrd="3" destOrd="0" presId="urn:microsoft.com/office/officeart/2008/layout/AlternatingHexagons"/>
    <dgm:cxn modelId="{B0DE9E03-B1D2-4FEE-9213-BAABDBE7B0AA}" type="presParOf" srcId="{AF67CA5D-51FC-40C2-AC99-35454E2B177B}" destId="{45133FC4-5004-4711-A147-62ABCB434130}" srcOrd="4" destOrd="0" presId="urn:microsoft.com/office/officeart/2008/layout/AlternatingHexagons"/>
    <dgm:cxn modelId="{763F2723-8125-4EE2-ADA4-40918189021D}" type="presParOf" srcId="{45133FC4-5004-4711-A147-62ABCB434130}" destId="{6EE25966-07C8-43E9-942D-C582D7E94A34}" srcOrd="0" destOrd="0" presId="urn:microsoft.com/office/officeart/2008/layout/AlternatingHexagons"/>
    <dgm:cxn modelId="{62559D49-626E-4954-A76A-1EA92E4D206C}" type="presParOf" srcId="{45133FC4-5004-4711-A147-62ABCB434130}" destId="{91B9A2C0-B4BA-4E32-B0EB-F3C74F382CA7}" srcOrd="1" destOrd="0" presId="urn:microsoft.com/office/officeart/2008/layout/AlternatingHexagons"/>
    <dgm:cxn modelId="{81BBC9DE-5C71-4809-BA3A-23AC695F2D68}" type="presParOf" srcId="{45133FC4-5004-4711-A147-62ABCB434130}" destId="{2B0F62F6-18C4-42F3-B98D-24C4679E7489}" srcOrd="2" destOrd="0" presId="urn:microsoft.com/office/officeart/2008/layout/AlternatingHexagons"/>
    <dgm:cxn modelId="{6865ECA4-9353-45C3-B8B8-7C88DF604785}" type="presParOf" srcId="{45133FC4-5004-4711-A147-62ABCB434130}" destId="{F7B1B094-A78C-4D6F-979F-A3585D4037B1}" srcOrd="3" destOrd="0" presId="urn:microsoft.com/office/officeart/2008/layout/AlternatingHexagons"/>
    <dgm:cxn modelId="{C27E3EC3-7EEC-4813-893C-FEF95AC34854}" type="presParOf" srcId="{45133FC4-5004-4711-A147-62ABCB434130}" destId="{A445CA32-B77E-4077-ADF2-58C3ED4B4244}" srcOrd="4" destOrd="0" presId="urn:microsoft.com/office/officeart/2008/layout/AlternatingHexagons"/>
    <dgm:cxn modelId="{972460EA-A816-4E5B-A6D1-C94EA905679D}" type="presParOf" srcId="{AF67CA5D-51FC-40C2-AC99-35454E2B177B}" destId="{9B56C429-9691-409C-BD0E-0594F629910E}" srcOrd="5" destOrd="0" presId="urn:microsoft.com/office/officeart/2008/layout/AlternatingHexagons"/>
    <dgm:cxn modelId="{4F241984-347A-4329-B409-91F52AD1F2DE}" type="presParOf" srcId="{AF67CA5D-51FC-40C2-AC99-35454E2B177B}" destId="{9FD88EC4-DCD9-458F-9582-84589281E46A}" srcOrd="6" destOrd="0" presId="urn:microsoft.com/office/officeart/2008/layout/AlternatingHexagons"/>
    <dgm:cxn modelId="{4929AE31-7376-46C4-8B35-EFFF97FA93C7}" type="presParOf" srcId="{9FD88EC4-DCD9-458F-9582-84589281E46A}" destId="{26AB55F9-E180-4F5A-8837-6B4381DC16B5}" srcOrd="0" destOrd="0" presId="urn:microsoft.com/office/officeart/2008/layout/AlternatingHexagons"/>
    <dgm:cxn modelId="{CA6D907F-32ED-4FFF-8A01-F25439EAED32}" type="presParOf" srcId="{9FD88EC4-DCD9-458F-9582-84589281E46A}" destId="{6B334F96-B930-40AD-9A8C-E184226DAED5}" srcOrd="1" destOrd="0" presId="urn:microsoft.com/office/officeart/2008/layout/AlternatingHexagons"/>
    <dgm:cxn modelId="{4913C103-EE60-46B9-A577-C5ED6E7C314B}" type="presParOf" srcId="{9FD88EC4-DCD9-458F-9582-84589281E46A}" destId="{26F9790F-26A1-4CC9-B47C-CBD6BA528BA1}" srcOrd="2" destOrd="0" presId="urn:microsoft.com/office/officeart/2008/layout/AlternatingHexagons"/>
    <dgm:cxn modelId="{259D2570-AA06-4B20-A539-8F8E9C8B87BE}" type="presParOf" srcId="{9FD88EC4-DCD9-458F-9582-84589281E46A}" destId="{B7AB4023-2EC2-42F8-8F15-03D25C716DAA}" srcOrd="3" destOrd="0" presId="urn:microsoft.com/office/officeart/2008/layout/AlternatingHexagons"/>
    <dgm:cxn modelId="{BDB29279-EAFE-469A-9A73-FA7F2976CD0C}" type="presParOf" srcId="{9FD88EC4-DCD9-458F-9582-84589281E46A}" destId="{7BE479BB-E963-42CF-BF2E-5E95411E0DDE}" srcOrd="4" destOrd="0" presId="urn:microsoft.com/office/officeart/2008/layout/AlternatingHexagons"/>
    <dgm:cxn modelId="{67512851-CBDC-480D-BAB3-A7B860ABB1B8}" type="presParOf" srcId="{AF67CA5D-51FC-40C2-AC99-35454E2B177B}" destId="{DEA3000B-8538-4767-9A92-DF09373A1664}" srcOrd="7" destOrd="0" presId="urn:microsoft.com/office/officeart/2008/layout/AlternatingHexagons"/>
    <dgm:cxn modelId="{C4AA8552-B888-4D5C-9DE9-B29F4FF02ED4}" type="presParOf" srcId="{AF67CA5D-51FC-40C2-AC99-35454E2B177B}" destId="{90869159-D3A8-46B1-BCE2-2698B32856B3}" srcOrd="8" destOrd="0" presId="urn:microsoft.com/office/officeart/2008/layout/AlternatingHexagons"/>
    <dgm:cxn modelId="{83CD2F99-E1B2-4A97-A1DA-CC5D331C14E4}" type="presParOf" srcId="{90869159-D3A8-46B1-BCE2-2698B32856B3}" destId="{942BCF22-0832-42DE-B1E3-56A6B3375968}" srcOrd="0" destOrd="0" presId="urn:microsoft.com/office/officeart/2008/layout/AlternatingHexagons"/>
    <dgm:cxn modelId="{6B10E34D-AFC8-4A00-B641-46CBF1BAD38E}" type="presParOf" srcId="{90869159-D3A8-46B1-BCE2-2698B32856B3}" destId="{65A051B3-8C98-4499-B6D8-56A0C13FF2D1}" srcOrd="1" destOrd="0" presId="urn:microsoft.com/office/officeart/2008/layout/AlternatingHexagons"/>
    <dgm:cxn modelId="{96B4B57F-CABF-47F5-BA15-E561E105AAA7}" type="presParOf" srcId="{90869159-D3A8-46B1-BCE2-2698B32856B3}" destId="{0428B6E5-C2E9-4689-9DE8-40E0A40B2BF8}" srcOrd="2" destOrd="0" presId="urn:microsoft.com/office/officeart/2008/layout/AlternatingHexagons"/>
    <dgm:cxn modelId="{99EAC2AA-8E16-43F0-90DD-0DCC6387E8E5}" type="presParOf" srcId="{90869159-D3A8-46B1-BCE2-2698B32856B3}" destId="{4F8483F2-B7E7-4387-9E77-AAF10A29C295}" srcOrd="3" destOrd="0" presId="urn:microsoft.com/office/officeart/2008/layout/AlternatingHexagons"/>
    <dgm:cxn modelId="{D36F215D-0A47-41BE-9228-1AC8D53C2D6C}" type="presParOf" srcId="{90869159-D3A8-46B1-BCE2-2698B32856B3}" destId="{EC405FE4-C806-4BA0-9A65-45C23EFCA28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5505E-30E9-4025-AA09-FF9F193E201E}">
      <dsp:nvSpPr>
        <dsp:cNvPr id="0" name=""/>
        <dsp:cNvSpPr/>
      </dsp:nvSpPr>
      <dsp:spPr>
        <a:xfrm rot="5400000">
          <a:off x="1676855" y="62469"/>
          <a:ext cx="938545" cy="81653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Access </a:t>
          </a:r>
          <a:r>
            <a:rPr lang="en-US" sz="900" kern="1200" dirty="0" err="1"/>
            <a:t>Manag</a:t>
          </a:r>
          <a:r>
            <a:rPr lang="en-US" sz="900" kern="1200" dirty="0"/>
            <a:t>.</a:t>
          </a:r>
        </a:p>
      </dsp:txBody>
      <dsp:txXfrm rot="-5400000">
        <a:off x="1865103" y="147721"/>
        <a:ext cx="562048" cy="646031"/>
      </dsp:txXfrm>
    </dsp:sp>
    <dsp:sp modelId="{C944E6D8-1E6E-4B6C-B9A2-31B38515DCDC}">
      <dsp:nvSpPr>
        <dsp:cNvPr id="0" name=""/>
        <dsp:cNvSpPr/>
      </dsp:nvSpPr>
      <dsp:spPr>
        <a:xfrm>
          <a:off x="2579173" y="189173"/>
          <a:ext cx="1047416" cy="56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chemeClr val="bg1"/>
            </a:solidFill>
          </a:endParaRPr>
        </a:p>
      </dsp:txBody>
      <dsp:txXfrm>
        <a:off x="2579173" y="189173"/>
        <a:ext cx="1047416" cy="563127"/>
      </dsp:txXfrm>
    </dsp:sp>
    <dsp:sp modelId="{E101DE40-B5C1-4222-82BD-5192FCAF77E1}">
      <dsp:nvSpPr>
        <dsp:cNvPr id="0" name=""/>
        <dsp:cNvSpPr/>
      </dsp:nvSpPr>
      <dsp:spPr>
        <a:xfrm rot="5400000">
          <a:off x="803727" y="71198"/>
          <a:ext cx="938545" cy="81653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955038"/>
                <a:satOff val="-4454"/>
                <a:lumOff val="1787"/>
                <a:alphaOff val="0"/>
                <a:tint val="70000"/>
                <a:satMod val="180000"/>
              </a:schemeClr>
            </a:gs>
            <a:gs pos="62000">
              <a:schemeClr val="accent3">
                <a:hueOff val="1955038"/>
                <a:satOff val="-4454"/>
                <a:lumOff val="1787"/>
                <a:alphaOff val="0"/>
                <a:tint val="30000"/>
                <a:satMod val="180000"/>
              </a:schemeClr>
            </a:gs>
            <a:gs pos="100000">
              <a:schemeClr val="accent3">
                <a:hueOff val="1955038"/>
                <a:satOff val="-4454"/>
                <a:lumOff val="1787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 Land Use &amp; Zoning</a:t>
          </a:r>
        </a:p>
      </dsp:txBody>
      <dsp:txXfrm rot="-5400000">
        <a:off x="991975" y="156450"/>
        <a:ext cx="562048" cy="646031"/>
      </dsp:txXfrm>
    </dsp:sp>
    <dsp:sp modelId="{4030DB99-97D9-4087-82F3-B26978805907}">
      <dsp:nvSpPr>
        <dsp:cNvPr id="0" name=""/>
        <dsp:cNvSpPr/>
      </dsp:nvSpPr>
      <dsp:spPr>
        <a:xfrm rot="5400000">
          <a:off x="1234237" y="859107"/>
          <a:ext cx="938545" cy="81653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3910076"/>
                <a:satOff val="-8908"/>
                <a:lumOff val="3573"/>
                <a:alphaOff val="0"/>
                <a:tint val="70000"/>
                <a:satMod val="180000"/>
              </a:schemeClr>
            </a:gs>
            <a:gs pos="62000">
              <a:schemeClr val="accent3">
                <a:hueOff val="3910076"/>
                <a:satOff val="-8908"/>
                <a:lumOff val="3573"/>
                <a:alphaOff val="0"/>
                <a:tint val="30000"/>
                <a:satMod val="180000"/>
              </a:schemeClr>
            </a:gs>
            <a:gs pos="100000">
              <a:schemeClr val="accent3">
                <a:hueOff val="3910076"/>
                <a:satOff val="-8908"/>
                <a:lumOff val="3573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Economic Dev.	</a:t>
          </a:r>
          <a:endParaRPr lang="en-US" sz="900" kern="1200" dirty="0"/>
        </a:p>
      </dsp:txBody>
      <dsp:txXfrm rot="-5400000">
        <a:off x="1422485" y="944359"/>
        <a:ext cx="562048" cy="646031"/>
      </dsp:txXfrm>
    </dsp:sp>
    <dsp:sp modelId="{3BA41BBC-8BA3-43A5-9416-D3C61BF347F9}">
      <dsp:nvSpPr>
        <dsp:cNvPr id="0" name=""/>
        <dsp:cNvSpPr/>
      </dsp:nvSpPr>
      <dsp:spPr>
        <a:xfrm>
          <a:off x="247826" y="985810"/>
          <a:ext cx="1013628" cy="56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43127-2937-4754-A8B8-7A55D602768B}">
      <dsp:nvSpPr>
        <dsp:cNvPr id="0" name=""/>
        <dsp:cNvSpPr/>
      </dsp:nvSpPr>
      <dsp:spPr>
        <a:xfrm rot="5400000">
          <a:off x="2116094" y="859107"/>
          <a:ext cx="938545" cy="81653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5865114"/>
                <a:satOff val="-13363"/>
                <a:lumOff val="5360"/>
                <a:alphaOff val="0"/>
                <a:tint val="70000"/>
                <a:satMod val="180000"/>
              </a:schemeClr>
            </a:gs>
            <a:gs pos="62000">
              <a:schemeClr val="accent3">
                <a:hueOff val="5865114"/>
                <a:satOff val="-13363"/>
                <a:lumOff val="5360"/>
                <a:alphaOff val="0"/>
                <a:tint val="30000"/>
                <a:satMod val="180000"/>
              </a:schemeClr>
            </a:gs>
            <a:gs pos="100000">
              <a:schemeClr val="accent3">
                <a:hueOff val="5865114"/>
                <a:satOff val="-13363"/>
                <a:lumOff val="536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Natural Resources</a:t>
          </a:r>
          <a:endParaRPr lang="en-US" sz="900" kern="1200" dirty="0"/>
        </a:p>
      </dsp:txBody>
      <dsp:txXfrm rot="-5400000">
        <a:off x="2304342" y="944359"/>
        <a:ext cx="562048" cy="646031"/>
      </dsp:txXfrm>
    </dsp:sp>
    <dsp:sp modelId="{6EE25966-07C8-43E9-942D-C582D7E94A34}">
      <dsp:nvSpPr>
        <dsp:cNvPr id="0" name=""/>
        <dsp:cNvSpPr/>
      </dsp:nvSpPr>
      <dsp:spPr>
        <a:xfrm rot="5400000">
          <a:off x="1676855" y="1655744"/>
          <a:ext cx="938545" cy="81653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7820153"/>
                <a:satOff val="-17817"/>
                <a:lumOff val="7147"/>
                <a:alphaOff val="0"/>
                <a:tint val="70000"/>
                <a:satMod val="180000"/>
              </a:schemeClr>
            </a:gs>
            <a:gs pos="62000">
              <a:schemeClr val="accent3">
                <a:hueOff val="7820153"/>
                <a:satOff val="-17817"/>
                <a:lumOff val="7147"/>
                <a:alphaOff val="0"/>
                <a:tint val="30000"/>
                <a:satMod val="180000"/>
              </a:schemeClr>
            </a:gs>
            <a:gs pos="100000">
              <a:schemeClr val="accent3">
                <a:hueOff val="7820153"/>
                <a:satOff val="-17817"/>
                <a:lumOff val="7147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Roadway Ops</a:t>
          </a:r>
          <a:endParaRPr lang="en-US" sz="900" kern="1200" dirty="0"/>
        </a:p>
      </dsp:txBody>
      <dsp:txXfrm rot="-5400000">
        <a:off x="1865103" y="1740996"/>
        <a:ext cx="562048" cy="646031"/>
      </dsp:txXfrm>
    </dsp:sp>
    <dsp:sp modelId="{91B9A2C0-B4BA-4E32-B0EB-F3C74F382CA7}">
      <dsp:nvSpPr>
        <dsp:cNvPr id="0" name=""/>
        <dsp:cNvSpPr/>
      </dsp:nvSpPr>
      <dsp:spPr>
        <a:xfrm>
          <a:off x="2579173" y="1782447"/>
          <a:ext cx="1047416" cy="56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chemeClr val="bg1"/>
            </a:solidFill>
          </a:endParaRPr>
        </a:p>
      </dsp:txBody>
      <dsp:txXfrm>
        <a:off x="2579173" y="1782447"/>
        <a:ext cx="1047416" cy="563127"/>
      </dsp:txXfrm>
    </dsp:sp>
    <dsp:sp modelId="{A445CA32-B77E-4077-ADF2-58C3ED4B4244}">
      <dsp:nvSpPr>
        <dsp:cNvPr id="0" name=""/>
        <dsp:cNvSpPr/>
      </dsp:nvSpPr>
      <dsp:spPr>
        <a:xfrm rot="5400000">
          <a:off x="794998" y="1655744"/>
          <a:ext cx="938545" cy="81653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9775191"/>
                <a:satOff val="-22271"/>
                <a:lumOff val="8933"/>
                <a:alphaOff val="0"/>
                <a:tint val="70000"/>
                <a:satMod val="180000"/>
              </a:schemeClr>
            </a:gs>
            <a:gs pos="62000">
              <a:schemeClr val="accent3">
                <a:hueOff val="9775191"/>
                <a:satOff val="-22271"/>
                <a:lumOff val="8933"/>
                <a:alphaOff val="0"/>
                <a:tint val="30000"/>
                <a:satMod val="180000"/>
              </a:schemeClr>
            </a:gs>
            <a:gs pos="100000">
              <a:schemeClr val="accent3">
                <a:hueOff val="9775191"/>
                <a:satOff val="-22271"/>
                <a:lumOff val="8933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Roadway Capacity</a:t>
          </a:r>
          <a:endParaRPr lang="en-US" sz="900" kern="1200" dirty="0"/>
        </a:p>
      </dsp:txBody>
      <dsp:txXfrm rot="-5400000">
        <a:off x="983246" y="1740996"/>
        <a:ext cx="562048" cy="646031"/>
      </dsp:txXfrm>
    </dsp:sp>
    <dsp:sp modelId="{26AB55F9-E180-4F5A-8837-6B4381DC16B5}">
      <dsp:nvSpPr>
        <dsp:cNvPr id="0" name=""/>
        <dsp:cNvSpPr/>
      </dsp:nvSpPr>
      <dsp:spPr>
        <a:xfrm rot="5400000">
          <a:off x="1234237" y="2452381"/>
          <a:ext cx="938545" cy="81653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1730229"/>
                <a:satOff val="-26725"/>
                <a:lumOff val="10720"/>
                <a:alphaOff val="0"/>
                <a:tint val="70000"/>
                <a:satMod val="180000"/>
              </a:schemeClr>
            </a:gs>
            <a:gs pos="62000">
              <a:schemeClr val="accent3">
                <a:hueOff val="11730229"/>
                <a:satOff val="-26725"/>
                <a:lumOff val="10720"/>
                <a:alphaOff val="0"/>
                <a:tint val="30000"/>
                <a:satMod val="180000"/>
              </a:schemeClr>
            </a:gs>
            <a:gs pos="100000">
              <a:schemeClr val="accent3">
                <a:hueOff val="11730229"/>
                <a:satOff val="-26725"/>
                <a:lumOff val="1072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Ped &amp; Bicycle	</a:t>
          </a:r>
          <a:endParaRPr lang="en-US" sz="900" kern="1200" dirty="0"/>
        </a:p>
      </dsp:txBody>
      <dsp:txXfrm rot="-5400000">
        <a:off x="1422485" y="2537633"/>
        <a:ext cx="562048" cy="646031"/>
      </dsp:txXfrm>
    </dsp:sp>
    <dsp:sp modelId="{6B334F96-B930-40AD-9A8C-E184226DAED5}">
      <dsp:nvSpPr>
        <dsp:cNvPr id="0" name=""/>
        <dsp:cNvSpPr/>
      </dsp:nvSpPr>
      <dsp:spPr>
        <a:xfrm>
          <a:off x="247826" y="2579085"/>
          <a:ext cx="1013628" cy="56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479BB-E963-42CF-BF2E-5E95411E0DDE}">
      <dsp:nvSpPr>
        <dsp:cNvPr id="0" name=""/>
        <dsp:cNvSpPr/>
      </dsp:nvSpPr>
      <dsp:spPr>
        <a:xfrm rot="5400000">
          <a:off x="2116094" y="2452381"/>
          <a:ext cx="938545" cy="81653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3685266"/>
                <a:satOff val="-31180"/>
                <a:lumOff val="12507"/>
                <a:alphaOff val="0"/>
                <a:tint val="70000"/>
                <a:satMod val="180000"/>
              </a:schemeClr>
            </a:gs>
            <a:gs pos="62000">
              <a:schemeClr val="accent3">
                <a:hueOff val="13685266"/>
                <a:satOff val="-31180"/>
                <a:lumOff val="12507"/>
                <a:alphaOff val="0"/>
                <a:tint val="30000"/>
                <a:satMod val="180000"/>
              </a:schemeClr>
            </a:gs>
            <a:gs pos="100000">
              <a:schemeClr val="accent3">
                <a:hueOff val="13685266"/>
                <a:satOff val="-31180"/>
                <a:lumOff val="12507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Public Transit</a:t>
          </a:r>
          <a:endParaRPr lang="en-US" sz="900" kern="1200" dirty="0"/>
        </a:p>
      </dsp:txBody>
      <dsp:txXfrm rot="-5400000">
        <a:off x="2304342" y="2537633"/>
        <a:ext cx="562048" cy="646031"/>
      </dsp:txXfrm>
    </dsp:sp>
    <dsp:sp modelId="{942BCF22-0832-42DE-B1E3-56A6B3375968}">
      <dsp:nvSpPr>
        <dsp:cNvPr id="0" name=""/>
        <dsp:cNvSpPr/>
      </dsp:nvSpPr>
      <dsp:spPr>
        <a:xfrm rot="5400000">
          <a:off x="1676855" y="3249018"/>
          <a:ext cx="938545" cy="81653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5640305"/>
                <a:satOff val="-35634"/>
                <a:lumOff val="14293"/>
                <a:alphaOff val="0"/>
                <a:tint val="70000"/>
                <a:satMod val="180000"/>
              </a:schemeClr>
            </a:gs>
            <a:gs pos="62000">
              <a:schemeClr val="accent3">
                <a:hueOff val="15640305"/>
                <a:satOff val="-35634"/>
                <a:lumOff val="14293"/>
                <a:alphaOff val="0"/>
                <a:tint val="30000"/>
                <a:satMod val="180000"/>
              </a:schemeClr>
            </a:gs>
            <a:gs pos="100000">
              <a:schemeClr val="accent3">
                <a:hueOff val="15640305"/>
                <a:satOff val="-35634"/>
                <a:lumOff val="14293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Airport Access</a:t>
          </a:r>
          <a:endParaRPr lang="en-US" sz="900" kern="1200" dirty="0"/>
        </a:p>
      </dsp:txBody>
      <dsp:txXfrm rot="-5400000">
        <a:off x="1865103" y="3334270"/>
        <a:ext cx="562048" cy="646031"/>
      </dsp:txXfrm>
    </dsp:sp>
    <dsp:sp modelId="{65A051B3-8C98-4499-B6D8-56A0C13FF2D1}">
      <dsp:nvSpPr>
        <dsp:cNvPr id="0" name=""/>
        <dsp:cNvSpPr/>
      </dsp:nvSpPr>
      <dsp:spPr>
        <a:xfrm>
          <a:off x="2579173" y="3375722"/>
          <a:ext cx="1047416" cy="56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05FE4-C806-4BA0-9A65-45C23EFCA285}">
      <dsp:nvSpPr>
        <dsp:cNvPr id="0" name=""/>
        <dsp:cNvSpPr/>
      </dsp:nvSpPr>
      <dsp:spPr>
        <a:xfrm rot="5400000">
          <a:off x="794998" y="3249018"/>
          <a:ext cx="938545" cy="81653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7595342"/>
                <a:satOff val="-40088"/>
                <a:lumOff val="16080"/>
                <a:alphaOff val="0"/>
                <a:tint val="70000"/>
                <a:satMod val="180000"/>
              </a:schemeClr>
            </a:gs>
            <a:gs pos="62000">
              <a:schemeClr val="accent3">
                <a:hueOff val="17595342"/>
                <a:satOff val="-40088"/>
                <a:lumOff val="16080"/>
                <a:alphaOff val="0"/>
                <a:tint val="30000"/>
                <a:satMod val="180000"/>
              </a:schemeClr>
            </a:gs>
            <a:gs pos="100000">
              <a:schemeClr val="accent3">
                <a:hueOff val="17595342"/>
                <a:satOff val="-40088"/>
                <a:lumOff val="1608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Rail	</a:t>
          </a:r>
          <a:endParaRPr lang="en-US" sz="900" kern="1200" dirty="0"/>
        </a:p>
      </dsp:txBody>
      <dsp:txXfrm rot="-5400000">
        <a:off x="983246" y="3334270"/>
        <a:ext cx="562048" cy="646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116C9-FDDE-4F66-91D9-A3158E55E6D4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F1883-3F02-4A7C-8D09-8D6519E23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8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VTrans All Agency Meeting Strategic Plan Overview - September 5, 2013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1A1549-202B-4F24-BD10-A0ED0F7C5F1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55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F1883-3F02-4A7C-8D09-8D6519E235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7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F1883-3F02-4A7C-8D09-8D6519E235E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82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F1883-3F02-4A7C-8D09-8D6519E235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58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F1883-3F02-4A7C-8D09-8D6519E235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0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F1883-3F02-4A7C-8D09-8D6519E235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F1883-3F02-4A7C-8D09-8D6519E235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68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F1883-3F02-4A7C-8D09-8D6519E235E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41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F1883-3F02-4A7C-8D09-8D6519E235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6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F1883-3F02-4A7C-8D09-8D6519E235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42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F1883-3F02-4A7C-8D09-8D6519E235E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4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E710E1B-B10E-418B-BB4E-F7315DA95B6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1626D98-3666-429E-99AB-E22E8999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0E1B-B10E-418B-BB4E-F7315DA95B6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6D98-3666-429E-99AB-E22E89991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0E1B-B10E-418B-BB4E-F7315DA95B6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6D98-3666-429E-99AB-E22E89991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0E1B-B10E-418B-BB4E-F7315DA95B6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6D98-3666-429E-99AB-E22E89991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2E710E1B-B10E-418B-BB4E-F7315DA95B6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1626D98-3666-429E-99AB-E22E8999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0E1B-B10E-418B-BB4E-F7315DA95B6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1626D98-3666-429E-99AB-E22E8999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0E1B-B10E-418B-BB4E-F7315DA95B6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1626D98-3666-429E-99AB-E22E89991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0E1B-B10E-418B-BB4E-F7315DA95B6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6D98-3666-429E-99AB-E22E8999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0E1B-B10E-418B-BB4E-F7315DA95B6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6D98-3666-429E-99AB-E22E89991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2E710E1B-B10E-418B-BB4E-F7315DA95B6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1626D98-3666-429E-99AB-E22E8999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E710E1B-B10E-418B-BB4E-F7315DA95B6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1626D98-3666-429E-99AB-E22E8999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E710E1B-B10E-418B-BB4E-F7315DA95B6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1626D98-3666-429E-99AB-E22E8999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" y="724351"/>
            <a:ext cx="4348065" cy="562690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11691" y="2069842"/>
            <a:ext cx="4173080" cy="2032261"/>
          </a:xfrm>
          <a:prstGeom prst="rect">
            <a:avLst/>
          </a:prstGeom>
        </p:spPr>
        <p:txBody>
          <a:bodyPr rIns="91440" anchor="b">
            <a:normAutofit fontScale="625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/>
              <a:t>VT 100 and VT 108 Corridor Management Planning</a:t>
            </a:r>
          </a:p>
          <a:p>
            <a:pPr algn="ctr"/>
            <a:endParaRPr lang="en-US" dirty="0"/>
          </a:p>
          <a:p>
            <a:pPr algn="ctr"/>
            <a:r>
              <a:rPr lang="en-US" sz="2600" dirty="0" smtClean="0"/>
              <a:t>August 24, 2017</a:t>
            </a:r>
          </a:p>
          <a:p>
            <a:pPr algn="ctr"/>
            <a:r>
              <a:rPr lang="en-US" sz="2600" dirty="0" smtClean="0"/>
              <a:t>Corridor Stakeholders Meeting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008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3044076" cy="14477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Bridges &amp; Culverts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083" y="2813590"/>
            <a:ext cx="3844214" cy="3714801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One bridge in </a:t>
            </a:r>
            <a:r>
              <a:rPr lang="en-US" sz="2000" dirty="0"/>
              <a:t>VT 100 / VT108 Corridor listed as structurally deficient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20 Bridges in “Fair "Condition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25 </a:t>
            </a:r>
            <a:r>
              <a:rPr lang="en-US" sz="2000" dirty="0"/>
              <a:t>Culverts in poor or critical condition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16" y="82871"/>
            <a:ext cx="5169598" cy="669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0022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/>
              <a:t>VTrans</a:t>
            </a:r>
            <a:r>
              <a:rPr lang="en-US" sz="3200" dirty="0" smtClean="0"/>
              <a:t> Identified Corridor Asset Needs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0578" y="1628229"/>
            <a:ext cx="6416640" cy="4028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28" y="5935909"/>
            <a:ext cx="835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10 Roadside drainage issues – Waterbury/Stowe portion of corridor</a:t>
            </a:r>
          </a:p>
        </p:txBody>
      </p:sp>
    </p:spTree>
    <p:extLst>
      <p:ext uri="{BB962C8B-B14F-4D97-AF65-F5344CB8AC3E}">
        <p14:creationId xmlns:p14="http://schemas.microsoft.com/office/powerpoint/2010/main" val="41446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2691353" cy="4734244"/>
          </a:xfrm>
        </p:spPr>
        <p:txBody>
          <a:bodyPr>
            <a:normAutofit/>
          </a:bodyPr>
          <a:lstStyle/>
          <a:p>
            <a:r>
              <a:rPr lang="en-US" sz="1800" dirty="0"/>
              <a:t>VT 100 and VT 108 High Crash Locations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85" y="89126"/>
            <a:ext cx="5148333" cy="666254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4391" y="361764"/>
            <a:ext cx="3044076" cy="783771"/>
          </a:xfrm>
          <a:prstGeom prst="rect">
            <a:avLst/>
          </a:prstGeom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/>
              <a:t>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567"/>
            <a:ext cx="8229600" cy="1000229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VT 100 and VT 108 Crash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475" y="1635479"/>
            <a:ext cx="7137699" cy="4734244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Almost all of the high crash locations occurred in the </a:t>
            </a:r>
            <a:r>
              <a:rPr lang="en-US" sz="1800" dirty="0" smtClean="0"/>
              <a:t>towns/villages </a:t>
            </a:r>
            <a:r>
              <a:rPr lang="en-US" sz="1800" dirty="0"/>
              <a:t>and along various segments of VT 108.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The </a:t>
            </a:r>
            <a:r>
              <a:rPr lang="en-US" sz="1800" dirty="0"/>
              <a:t>corridors from Waterbury to Stowe and Stowe to Morristown had minimal crashes.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Most crashes were vehicular </a:t>
            </a:r>
            <a:r>
              <a:rPr lang="en-US" sz="1800" dirty="0" smtClean="0"/>
              <a:t>damage only.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smtClean="0"/>
              <a:t>Most town/village </a:t>
            </a:r>
            <a:r>
              <a:rPr lang="en-US" sz="1800" dirty="0"/>
              <a:t>crashes were “driver behavior”  related: </a:t>
            </a:r>
            <a:r>
              <a:rPr lang="en-US" sz="1800" dirty="0" smtClean="0"/>
              <a:t>inattention, </a:t>
            </a:r>
            <a:r>
              <a:rPr lang="en-US" sz="1800" dirty="0"/>
              <a:t>following too closely, parked cars not looking etc.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They </a:t>
            </a:r>
            <a:r>
              <a:rPr lang="en-US" sz="1800" dirty="0"/>
              <a:t>were </a:t>
            </a:r>
            <a:r>
              <a:rPr lang="en-US" sz="1800" dirty="0" smtClean="0"/>
              <a:t>low </a:t>
            </a:r>
            <a:r>
              <a:rPr lang="en-US" sz="1800" dirty="0"/>
              <a:t>speed accidents.</a:t>
            </a:r>
          </a:p>
          <a:p>
            <a:endParaRPr lang="en-US" sz="1800" dirty="0"/>
          </a:p>
          <a:p>
            <a:r>
              <a:rPr lang="en-US" sz="1800" dirty="0"/>
              <a:t>Most </a:t>
            </a:r>
            <a:r>
              <a:rPr lang="en-US" sz="1800" dirty="0" smtClean="0"/>
              <a:t>crashes </a:t>
            </a:r>
            <a:r>
              <a:rPr lang="en-US" sz="1800" dirty="0"/>
              <a:t>along </a:t>
            </a:r>
            <a:r>
              <a:rPr lang="en-US" sz="1800" dirty="0" smtClean="0"/>
              <a:t>VT </a:t>
            </a:r>
            <a:r>
              <a:rPr lang="en-US" sz="1800" dirty="0"/>
              <a:t>108 are rear ends due to driver </a:t>
            </a:r>
            <a:r>
              <a:rPr lang="en-US" sz="1800" dirty="0" smtClean="0"/>
              <a:t>inattention </a:t>
            </a:r>
            <a:r>
              <a:rPr lang="en-US" sz="1800" dirty="0"/>
              <a:t>to </a:t>
            </a:r>
            <a:r>
              <a:rPr lang="en-US" sz="1800" dirty="0" smtClean="0"/>
              <a:t>left turns. </a:t>
            </a:r>
          </a:p>
          <a:p>
            <a:endParaRPr lang="en-US" sz="1800" dirty="0"/>
          </a:p>
          <a:p>
            <a:r>
              <a:rPr lang="en-US" sz="1800" dirty="0" smtClean="0"/>
              <a:t>Historical High Crash data not an effective measure of Morristown portion of the corridor due to the construction of the Alternate Truck Route (ATR).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458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3298054" cy="1000229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Traffic Volumes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82" y="1502229"/>
            <a:ext cx="3648994" cy="517848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Corridor traffic is growing (last 6 years)</a:t>
            </a:r>
          </a:p>
          <a:p>
            <a:pPr marL="0" indent="0">
              <a:buNone/>
            </a:pPr>
            <a:endParaRPr lang="en-US" sz="1800" dirty="0" smtClean="0"/>
          </a:p>
          <a:p>
            <a:pPr lvl="1"/>
            <a:r>
              <a:rPr lang="en-US" sz="1300" dirty="0" smtClean="0"/>
              <a:t>22</a:t>
            </a:r>
            <a:r>
              <a:rPr lang="en-US" sz="1300" dirty="0"/>
              <a:t>% increase near </a:t>
            </a:r>
            <a:r>
              <a:rPr lang="en-US" sz="1300" dirty="0" err="1"/>
              <a:t>Guptil</a:t>
            </a:r>
            <a:r>
              <a:rPr lang="en-US" sz="1300" dirty="0"/>
              <a:t> Rd</a:t>
            </a:r>
          </a:p>
          <a:p>
            <a:pPr marL="411480" lvl="1" indent="0">
              <a:buNone/>
            </a:pPr>
            <a:endParaRPr lang="en-US" sz="1300" dirty="0" smtClean="0"/>
          </a:p>
          <a:p>
            <a:pPr lvl="1"/>
            <a:r>
              <a:rPr lang="en-US" sz="1300" dirty="0" smtClean="0"/>
              <a:t>5% increase along Stowe Main St.</a:t>
            </a:r>
          </a:p>
          <a:p>
            <a:pPr lvl="1"/>
            <a:endParaRPr lang="en-US" sz="1300" dirty="0"/>
          </a:p>
          <a:p>
            <a:pPr lvl="1"/>
            <a:r>
              <a:rPr lang="en-US" sz="1300" dirty="0" smtClean="0"/>
              <a:t>No change along VT-108 near </a:t>
            </a:r>
            <a:r>
              <a:rPr lang="en-US" sz="1300" dirty="0" err="1" smtClean="0"/>
              <a:t>Luce</a:t>
            </a:r>
            <a:r>
              <a:rPr lang="en-US" sz="1300" dirty="0" smtClean="0"/>
              <a:t> Hill Rd.  23% increase along VT-108 at the mountain</a:t>
            </a:r>
          </a:p>
          <a:p>
            <a:pPr lvl="1"/>
            <a:endParaRPr lang="en-US" sz="1300" dirty="0" smtClean="0"/>
          </a:p>
          <a:p>
            <a:pPr lvl="1"/>
            <a:r>
              <a:rPr lang="en-US" sz="1300" dirty="0" smtClean="0"/>
              <a:t>17% increase near the airport</a:t>
            </a:r>
          </a:p>
          <a:p>
            <a:pPr lvl="1"/>
            <a:endParaRPr lang="en-US" sz="1300" dirty="0" smtClean="0"/>
          </a:p>
          <a:p>
            <a:pPr lvl="1"/>
            <a:r>
              <a:rPr lang="en-US" sz="1300" dirty="0" smtClean="0"/>
              <a:t>50% Decrease on Old 100 in Morrisville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Relatively low tractor trailer volumes – less than 2% of traffic volumes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24" y="253536"/>
            <a:ext cx="5213175" cy="630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2015 -2016 Average Monthly Traffic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571" y="1742739"/>
            <a:ext cx="7642344" cy="42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27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002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2827538" cy="4734244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Seasonal and Special Event Variations: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  <a:p>
            <a:pPr marL="0" indent="0">
              <a:buNone/>
            </a:pPr>
            <a:r>
              <a:rPr lang="en-US" sz="1800" dirty="0" smtClean="0"/>
              <a:t>Lacrosse Tournament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Stowe Car Show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Winter Skiing:</a:t>
            </a:r>
          </a:p>
          <a:p>
            <a:pPr marL="0" indent="0">
              <a:buNone/>
            </a:pPr>
            <a:r>
              <a:rPr lang="en-US" sz="1800" dirty="0" smtClean="0"/>
              <a:t>Christmas</a:t>
            </a:r>
          </a:p>
          <a:p>
            <a:pPr marL="0" indent="0">
              <a:buNone/>
            </a:pPr>
            <a:r>
              <a:rPr lang="en-US" sz="1800" dirty="0" smtClean="0"/>
              <a:t>New Years</a:t>
            </a:r>
          </a:p>
          <a:p>
            <a:pPr marL="0" indent="0">
              <a:buNone/>
            </a:pPr>
            <a:r>
              <a:rPr lang="en-US" sz="1800" dirty="0" smtClean="0"/>
              <a:t>Martin Luther King Day              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4391" y="361764"/>
            <a:ext cx="3044076" cy="783771"/>
          </a:xfrm>
          <a:prstGeom prst="rect">
            <a:avLst/>
          </a:prstGeom>
        </p:spPr>
        <p:txBody>
          <a:bodyPr rIns="91440" anchor="b">
            <a:normAutofit fontScale="525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/>
              <a:t>Traffic Congestion Hot Spots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58" y="159986"/>
            <a:ext cx="5399721" cy="655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43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00229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dirty="0" err="1" smtClean="0"/>
              <a:t>WilWil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2691353" cy="4734244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9" y="115394"/>
            <a:ext cx="5095171" cy="6593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6177" y="607434"/>
            <a:ext cx="3458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Wildlife Corridors and Endangered Species Locations</a:t>
            </a:r>
          </a:p>
        </p:txBody>
      </p:sp>
    </p:spTree>
    <p:extLst>
      <p:ext uri="{BB962C8B-B14F-4D97-AF65-F5344CB8AC3E}">
        <p14:creationId xmlns:p14="http://schemas.microsoft.com/office/powerpoint/2010/main" val="760883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Local Needs and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VT 108-Luce Hill Improvements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Roundabout at VT 100-Moscow Rd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Traffic Signal and VT100 – </a:t>
            </a:r>
            <a:r>
              <a:rPr lang="en-US" dirty="0" err="1"/>
              <a:t>Guptil</a:t>
            </a:r>
            <a:r>
              <a:rPr lang="en-US" dirty="0"/>
              <a:t> 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Traffic Signal at VT100 – West Hill 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Pedestrian Crossing with Pedestrian Signal Heads for VT-15 &amp; VT-100 intersection in Morrisville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Alleviation to Traffic Congestion along VT-100 near I-89 in Waterbury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Widen Shoulders Along the Byway Where Appropriate to Accommodate Bicycle Traffic – (Green Mountain Byway Corridor Management Plan)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Evaluate Current Transit Systems and Identify Missing Links (Green Mountain Byway Corridor Management Plan)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6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Session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8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information is missing?</a:t>
            </a:r>
          </a:p>
          <a:p>
            <a:endParaRPr lang="en-US" dirty="0" smtClean="0"/>
          </a:p>
          <a:p>
            <a:r>
              <a:rPr lang="en-US" dirty="0" smtClean="0"/>
              <a:t>What ideas do you have to improve transportation in the corridor?</a:t>
            </a:r>
          </a:p>
          <a:p>
            <a:pPr lvl="1"/>
            <a:r>
              <a:rPr lang="en-US" dirty="0" smtClean="0"/>
              <a:t>Short-term, quick fixes</a:t>
            </a:r>
          </a:p>
          <a:p>
            <a:pPr lvl="1"/>
            <a:r>
              <a:rPr lang="en-US" dirty="0" smtClean="0"/>
              <a:t>Future Needs (10 years)</a:t>
            </a:r>
          </a:p>
          <a:p>
            <a:endParaRPr lang="en-US" dirty="0" smtClean="0"/>
          </a:p>
          <a:p>
            <a:r>
              <a:rPr lang="en-US" dirty="0" smtClean="0"/>
              <a:t>How can we work together to implement ideas?</a:t>
            </a:r>
          </a:p>
          <a:p>
            <a:endParaRPr lang="en-US" dirty="0" smtClean="0"/>
          </a:p>
          <a:p>
            <a:r>
              <a:rPr lang="en-US" dirty="0" smtClean="0"/>
              <a:t>Is there anything else we should be considering?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5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6612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10:00 - 10:10: Welcome and Introductions</a:t>
            </a:r>
          </a:p>
          <a:p>
            <a:endParaRPr lang="en-US" dirty="0" smtClean="0"/>
          </a:p>
          <a:p>
            <a:r>
              <a:rPr lang="en-US" dirty="0" smtClean="0"/>
              <a:t>10:10 - 10:40: Presentation</a:t>
            </a:r>
          </a:p>
          <a:p>
            <a:pPr lvl="1"/>
            <a:r>
              <a:rPr lang="en-US" dirty="0" smtClean="0"/>
              <a:t>Corridor Management Overview</a:t>
            </a:r>
          </a:p>
          <a:p>
            <a:pPr lvl="1"/>
            <a:r>
              <a:rPr lang="en-US" dirty="0" smtClean="0"/>
              <a:t>VT 100-108 Corridor Transportation Assessment</a:t>
            </a:r>
          </a:p>
          <a:p>
            <a:endParaRPr lang="en-US" dirty="0" smtClean="0"/>
          </a:p>
          <a:p>
            <a:r>
              <a:rPr lang="en-US" dirty="0" smtClean="0"/>
              <a:t>10:40 -11:30: Breakout Sessions</a:t>
            </a:r>
          </a:p>
          <a:p>
            <a:endParaRPr lang="en-US" dirty="0" smtClean="0"/>
          </a:p>
          <a:p>
            <a:r>
              <a:rPr lang="en-US" dirty="0" smtClean="0"/>
              <a:t>11:30 -11:50: Report Out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10:50 -12:00: </a:t>
            </a:r>
            <a:r>
              <a:rPr lang="en-US" dirty="0"/>
              <a:t>W</a:t>
            </a:r>
            <a:r>
              <a:rPr lang="en-US" dirty="0" smtClean="0"/>
              <a:t>rap-up &amp; Next Steps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36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516016" cy="452628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Prepare Implementation Plan and Review with Stakeholders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Prepare on-line Document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Schedule Annual Corridor Management Plan Status Meeting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911072" y="1700196"/>
            <a:ext cx="3939965" cy="441836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Implementation Plan Elements</a:t>
            </a:r>
          </a:p>
          <a:p>
            <a:pPr algn="ctr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Issue or Idea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Purpose and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Order of Magnitude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Funding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Coordination 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Responsible 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Timeframe(Short/Long Term)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5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110087" y="1508289"/>
            <a:ext cx="4656841" cy="513760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Corridor Management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60" y="1508289"/>
            <a:ext cx="3808429" cy="534845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Incorporate local needs in a focused and effective way</a:t>
            </a:r>
          </a:p>
          <a:p>
            <a:pPr lvl="0"/>
            <a:endParaRPr lang="en-US" dirty="0" smtClean="0"/>
          </a:p>
          <a:p>
            <a:r>
              <a:rPr lang="en-US" dirty="0"/>
              <a:t>Coordinate &amp; Leverage Investments</a:t>
            </a:r>
          </a:p>
          <a:p>
            <a:pPr lvl="0"/>
            <a:endParaRPr lang="en-US" dirty="0" smtClean="0"/>
          </a:p>
          <a:p>
            <a:r>
              <a:rPr lang="en-US" dirty="0"/>
              <a:t>Identify practical, short term projects.</a:t>
            </a:r>
          </a:p>
          <a:p>
            <a:pPr lvl="0"/>
            <a:endParaRPr lang="en-US" dirty="0" smtClean="0"/>
          </a:p>
          <a:p>
            <a:r>
              <a:rPr lang="en-US" dirty="0"/>
              <a:t>Identify longer term needs.</a:t>
            </a:r>
          </a:p>
          <a:p>
            <a:pPr lvl="0"/>
            <a:endParaRPr lang="en-US" dirty="0" smtClean="0"/>
          </a:p>
          <a:p>
            <a:r>
              <a:rPr lang="en-US" dirty="0"/>
              <a:t>Integrate into maintenance, projects and permitting.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Make Asset Management the foundation </a:t>
            </a:r>
            <a:endParaRPr lang="en-US" dirty="0" smtClean="0"/>
          </a:p>
          <a:p>
            <a:pPr lvl="0"/>
            <a:endParaRPr lang="en-US" dirty="0"/>
          </a:p>
          <a:p>
            <a:r>
              <a:rPr lang="en-US" dirty="0"/>
              <a:t>Engage </a:t>
            </a:r>
            <a:r>
              <a:rPr lang="en-US" dirty="0" err="1"/>
              <a:t>VTrans</a:t>
            </a:r>
            <a:r>
              <a:rPr lang="en-US" dirty="0"/>
              <a:t> staff so we “own” the plan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145437" y="1942839"/>
          <a:ext cx="3874416" cy="4128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 rot="16200000">
            <a:off x="5247143" y="2782634"/>
            <a:ext cx="3353690" cy="27997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Asset</a:t>
            </a: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</a:p>
          <a:p>
            <a:pPr algn="ctr"/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Management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7815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31574" y="1234440"/>
            <a:ext cx="8283826" cy="5333999"/>
            <a:chOff x="631574" y="1234440"/>
            <a:chExt cx="8283826" cy="5333999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lum bright="20000"/>
            </a:blip>
            <a:srcRect r="15698"/>
            <a:stretch>
              <a:fillRect/>
            </a:stretch>
          </p:blipFill>
          <p:spPr bwMode="auto">
            <a:xfrm>
              <a:off x="6705600" y="3210878"/>
              <a:ext cx="2209800" cy="1648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 l="17410" t="37993" r="56908" b="16612"/>
            <a:stretch>
              <a:fillRect/>
            </a:stretch>
          </p:blipFill>
          <p:spPr bwMode="auto">
            <a:xfrm>
              <a:off x="655320" y="2783311"/>
              <a:ext cx="2909152" cy="192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lum bright="20000"/>
            </a:blip>
            <a:srcRect t="23440"/>
            <a:stretch>
              <a:fillRect/>
            </a:stretch>
          </p:blipFill>
          <p:spPr bwMode="auto">
            <a:xfrm>
              <a:off x="3227037" y="1254410"/>
              <a:ext cx="3053420" cy="1704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>
              <a:lum bright="20000"/>
            </a:blip>
            <a:srcRect b="11320"/>
            <a:stretch>
              <a:fillRect/>
            </a:stretch>
          </p:blipFill>
          <p:spPr bwMode="auto">
            <a:xfrm>
              <a:off x="3603636" y="4165415"/>
              <a:ext cx="3015292" cy="2387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Photo: Oh, look--an EV charging up in the City Market parking lot! (Nice way to snag a spot on a jam-packed Sunday afternoon, too.)"/>
            <p:cNvPicPr>
              <a:picLocks noChangeAspect="1" noChangeArrowheads="1"/>
            </p:cNvPicPr>
            <p:nvPr/>
          </p:nvPicPr>
          <p:blipFill>
            <a:blip r:embed="rId7" cstate="print">
              <a:lum bright="20000"/>
            </a:blip>
            <a:srcRect t="5069"/>
            <a:stretch>
              <a:fillRect/>
            </a:stretch>
          </p:blipFill>
          <p:spPr bwMode="auto">
            <a:xfrm>
              <a:off x="6159162" y="1234440"/>
              <a:ext cx="2756238" cy="2042160"/>
            </a:xfrm>
            <a:prstGeom prst="rect">
              <a:avLst/>
            </a:prstGeom>
            <a:noFill/>
          </p:spPr>
        </p:pic>
        <p:pic>
          <p:nvPicPr>
            <p:cNvPr id="10" name="Picture 9" descr="danbikebus_vtactr_0003.jpg"/>
            <p:cNvPicPr>
              <a:picLocks noChangeAspect="1"/>
            </p:cNvPicPr>
            <p:nvPr/>
          </p:nvPicPr>
          <p:blipFill>
            <a:blip r:embed="rId8" cstate="print">
              <a:lum bright="20000"/>
            </a:blip>
            <a:stretch>
              <a:fillRect/>
            </a:stretch>
          </p:blipFill>
          <p:spPr>
            <a:xfrm>
              <a:off x="657045" y="1261048"/>
              <a:ext cx="2576191" cy="1710752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 cstate="print">
              <a:lum bright="20000"/>
            </a:blip>
            <a:srcRect b="13248"/>
            <a:stretch>
              <a:fillRect/>
            </a:stretch>
          </p:blipFill>
          <p:spPr bwMode="auto">
            <a:xfrm>
              <a:off x="631574" y="4700882"/>
              <a:ext cx="3008204" cy="1867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9352" y="374728"/>
            <a:ext cx="8229600" cy="83061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we trying to achieve?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7A00-3168-4275-83D3-C2735C0FF64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" name="Picture 13" descr="Sojourn-Vermont-Barn1_CreditSojournBicyclingVacations5-1024x768.jpg"/>
          <p:cNvPicPr>
            <a:picLocks noChangeAspect="1"/>
          </p:cNvPicPr>
          <p:nvPr/>
        </p:nvPicPr>
        <p:blipFill>
          <a:blip r:embed="rId10" cstate="print">
            <a:lum bright="20000"/>
          </a:blip>
          <a:srcRect r="22609" b="24846"/>
          <a:stretch>
            <a:fillRect/>
          </a:stretch>
        </p:blipFill>
        <p:spPr>
          <a:xfrm>
            <a:off x="6600791" y="4875998"/>
            <a:ext cx="2331453" cy="16980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/>
          <a:srcRect l="-1500" t="23627" r="1500" b="1992"/>
          <a:stretch/>
        </p:blipFill>
        <p:spPr>
          <a:xfrm>
            <a:off x="3160064" y="1238689"/>
            <a:ext cx="3029836" cy="203791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2590800" y="2529840"/>
            <a:ext cx="4541520" cy="2667000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r="534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120650"/>
            <a:bevelB h="120650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A safe, efficient and multimodal transportation system that promotes Vermont’s quality of life and economic wellbeing</a:t>
            </a:r>
          </a:p>
        </p:txBody>
      </p:sp>
    </p:spTree>
    <p:extLst>
      <p:ext uri="{BB962C8B-B14F-4D97-AF65-F5344CB8AC3E}">
        <p14:creationId xmlns:p14="http://schemas.microsoft.com/office/powerpoint/2010/main" val="29266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352697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4000" dirty="0" smtClean="0"/>
              <a:t>General Characteristics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526971" cy="4885192"/>
          </a:xfrm>
        </p:spPr>
        <p:txBody>
          <a:bodyPr>
            <a:normAutofit fontScale="62500" lnSpcReduction="20000"/>
          </a:bodyPr>
          <a:lstStyle/>
          <a:p>
            <a:endParaRPr lang="en-US" sz="3000" dirty="0"/>
          </a:p>
          <a:p>
            <a:r>
              <a:rPr lang="en-US" sz="3000" dirty="0"/>
              <a:t>Population: </a:t>
            </a:r>
            <a:r>
              <a:rPr lang="en-US" sz="3000" dirty="0" smtClean="0"/>
              <a:t>14,517 (2010 Census – 3 municipalities)</a:t>
            </a:r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Employment: 11,704</a:t>
            </a:r>
          </a:p>
          <a:p>
            <a:endParaRPr lang="en-US" sz="3000" dirty="0"/>
          </a:p>
          <a:p>
            <a:r>
              <a:rPr lang="en-US" dirty="0" smtClean="0"/>
              <a:t>Primary </a:t>
            </a:r>
            <a:r>
              <a:rPr lang="en-US" dirty="0"/>
              <a:t>2 lane </a:t>
            </a:r>
            <a:r>
              <a:rPr lang="en-US" dirty="0" smtClean="0"/>
              <a:t>roads,</a:t>
            </a:r>
          </a:p>
          <a:p>
            <a:pPr lvl="1"/>
            <a:r>
              <a:rPr lang="en-US" dirty="0" smtClean="0"/>
              <a:t>11-12ft lanes </a:t>
            </a:r>
            <a:r>
              <a:rPr lang="en-US" dirty="0"/>
              <a:t>and varying shoulder width</a:t>
            </a:r>
          </a:p>
          <a:p>
            <a:endParaRPr lang="en-US" sz="3000" dirty="0" smtClean="0"/>
          </a:p>
          <a:p>
            <a:r>
              <a:rPr lang="en-US" sz="3000" dirty="0" smtClean="0"/>
              <a:t>Built </a:t>
            </a:r>
            <a:r>
              <a:rPr lang="en-US" sz="3000" dirty="0"/>
              <a:t>up centers in Colbyville, Waterbury Center, Stowe, and Morrisville connected by rural two lane roadways. 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 smtClean="0"/>
              <a:t>Major Tourist Destination</a:t>
            </a:r>
            <a:endParaRPr lang="en-US" sz="2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3" y="178892"/>
            <a:ext cx="4960641" cy="641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0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00229"/>
          </a:xfrm>
        </p:spPr>
        <p:txBody>
          <a:bodyPr/>
          <a:lstStyle/>
          <a:p>
            <a:r>
              <a:rPr lang="en-US" dirty="0" err="1"/>
              <a:t>Mul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8882"/>
            <a:ext cx="3189767" cy="4926345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State </a:t>
            </a:r>
            <a:r>
              <a:rPr lang="en-US" sz="1800" dirty="0"/>
              <a:t>Airport in Morrisville</a:t>
            </a:r>
          </a:p>
          <a:p>
            <a:endParaRPr lang="en-US" sz="1800" dirty="0"/>
          </a:p>
          <a:p>
            <a:r>
              <a:rPr lang="en-US" sz="1800" dirty="0" smtClean="0"/>
              <a:t>High </a:t>
            </a:r>
            <a:r>
              <a:rPr lang="en-US" sz="1800" dirty="0" err="1" smtClean="0"/>
              <a:t>VTrans</a:t>
            </a:r>
            <a:r>
              <a:rPr lang="en-US" sz="1800" dirty="0" smtClean="0"/>
              <a:t> Bicycle Corridor.</a:t>
            </a:r>
          </a:p>
          <a:p>
            <a:endParaRPr lang="en-US" sz="1800" dirty="0" smtClean="0"/>
          </a:p>
          <a:p>
            <a:r>
              <a:rPr lang="en-US" sz="1800" dirty="0" smtClean="0"/>
              <a:t>Stowe </a:t>
            </a:r>
            <a:r>
              <a:rPr lang="en-US" sz="1800" dirty="0"/>
              <a:t>Recreational Bike Path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Lamoille </a:t>
            </a:r>
            <a:r>
              <a:rPr lang="en-US" sz="1800" dirty="0"/>
              <a:t>Valley Rail Trail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Areas of Pedestrian Activity – however no sidewalks in Colbyville and Waterbury Center</a:t>
            </a:r>
          </a:p>
          <a:p>
            <a:endParaRPr lang="en-US" sz="1800" dirty="0"/>
          </a:p>
          <a:p>
            <a:r>
              <a:rPr lang="en-US" sz="1800" dirty="0"/>
              <a:t>Train Stations – NECR in Waterbury Village with Amtrak service from Washington DC to St. Albans</a:t>
            </a:r>
          </a:p>
          <a:p>
            <a:endParaRPr lang="en-US" sz="1800" dirty="0"/>
          </a:p>
          <a:p>
            <a:r>
              <a:rPr lang="en-US" sz="1800" dirty="0"/>
              <a:t>Park and Ride Facilities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136" y="253536"/>
            <a:ext cx="4970176" cy="643199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8183" y="283137"/>
            <a:ext cx="3526971" cy="1143000"/>
          </a:xfrm>
          <a:prstGeom prst="rect">
            <a:avLst/>
          </a:prstGeom>
        </p:spPr>
        <p:txBody>
          <a:bodyPr rIns="91440" anchor="b">
            <a:normAutofit fontScale="900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mtClean="0"/>
              <a:t> </a:t>
            </a:r>
            <a:r>
              <a:rPr lang="en-US" sz="4000" smtClean="0"/>
              <a:t>General Characteristics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633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002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2889682" cy="4734244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Transit fixed </a:t>
            </a:r>
            <a:r>
              <a:rPr lang="en-US" sz="1800" dirty="0"/>
              <a:t>route service from Morrisville to Waterbury with connections to Montpelier, Burlington, and the Mad River </a:t>
            </a:r>
            <a:r>
              <a:rPr lang="en-US" sz="1800" dirty="0" smtClean="0"/>
              <a:t>Valley</a:t>
            </a:r>
            <a:r>
              <a:rPr lang="en-US" sz="1800" dirty="0"/>
              <a:t>: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Montpelier LINK Express</a:t>
            </a:r>
          </a:p>
          <a:p>
            <a:r>
              <a:rPr lang="en-US" sz="1800" dirty="0" smtClean="0"/>
              <a:t>Mountain Rd. Shuttle</a:t>
            </a:r>
          </a:p>
          <a:p>
            <a:r>
              <a:rPr lang="en-US" sz="1800" dirty="0" smtClean="0"/>
              <a:t>Waterbury Commuter</a:t>
            </a:r>
          </a:p>
          <a:p>
            <a:r>
              <a:rPr lang="en-US" sz="1800" dirty="0" smtClean="0"/>
              <a:t>Route 100 Commuter</a:t>
            </a:r>
          </a:p>
          <a:p>
            <a:r>
              <a:rPr lang="en-US" sz="1800" dirty="0" smtClean="0"/>
              <a:t>Morrisville Loop</a:t>
            </a:r>
          </a:p>
          <a:p>
            <a:r>
              <a:rPr lang="en-US" sz="1800" dirty="0" smtClean="0"/>
              <a:t>Morrisville Shopping Shuttle</a:t>
            </a:r>
          </a:p>
          <a:p>
            <a:r>
              <a:rPr lang="en-US" sz="1800" dirty="0" err="1" smtClean="0"/>
              <a:t>SnowCap</a:t>
            </a:r>
            <a:r>
              <a:rPr lang="en-US" sz="1800" dirty="0" smtClean="0"/>
              <a:t> Commuter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05" y="253536"/>
            <a:ext cx="5584356" cy="64220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1" y="253536"/>
            <a:ext cx="2957804" cy="1143000"/>
          </a:xfrm>
          <a:prstGeom prst="rect">
            <a:avLst/>
          </a:prstGeom>
        </p:spPr>
        <p:txBody>
          <a:bodyPr rIns="91440" anchor="b">
            <a:normAutofit fontScale="750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/>
              <a:t> </a:t>
            </a:r>
            <a:r>
              <a:rPr lang="en-US" sz="4000" dirty="0" smtClean="0"/>
              <a:t>General Characteristics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75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270" y="412156"/>
            <a:ext cx="3083442" cy="100022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Current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3083442" cy="4734244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800" dirty="0" smtClean="0"/>
              <a:t>Current and future Capital projects along the corridor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51" y="117687"/>
            <a:ext cx="5153872" cy="66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00229"/>
          </a:xfrm>
        </p:spPr>
        <p:txBody>
          <a:bodyPr/>
          <a:lstStyle/>
          <a:p>
            <a:pPr algn="l"/>
            <a:r>
              <a:rPr lang="en-US" dirty="0" smtClean="0"/>
              <a:t>Pavement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2691353" cy="4734244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95970" y="2062065"/>
            <a:ext cx="291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2016 Pavement Conditions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50" y="72058"/>
            <a:ext cx="5705320" cy="67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5620</TotalTime>
  <Words>788</Words>
  <Application>Microsoft Office PowerPoint</Application>
  <PresentationFormat>On-screen Show (4:3)</PresentationFormat>
  <Paragraphs>218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Rockwell</vt:lpstr>
      <vt:lpstr>Wingdings 2</vt:lpstr>
      <vt:lpstr>Foundry</vt:lpstr>
      <vt:lpstr>PowerPoint Presentation</vt:lpstr>
      <vt:lpstr>Agenda</vt:lpstr>
      <vt:lpstr>Corridor Management Objectives</vt:lpstr>
      <vt:lpstr>What are we trying to achieve?</vt:lpstr>
      <vt:lpstr> General Characteristics</vt:lpstr>
      <vt:lpstr>Mul</vt:lpstr>
      <vt:lpstr>PowerPoint Presentation</vt:lpstr>
      <vt:lpstr>Current Projects</vt:lpstr>
      <vt:lpstr>Pavement</vt:lpstr>
      <vt:lpstr>Bridges &amp; Culverts</vt:lpstr>
      <vt:lpstr>VTrans Identified Corridor Asset Needs</vt:lpstr>
      <vt:lpstr>PowerPoint Presentation</vt:lpstr>
      <vt:lpstr>VT 100 and VT 108 Crash Summary</vt:lpstr>
      <vt:lpstr>Traffic Volumes</vt:lpstr>
      <vt:lpstr>2015 -2016 Average Monthly Traffic</vt:lpstr>
      <vt:lpstr>PowerPoint Presentation</vt:lpstr>
      <vt:lpstr> WilWil</vt:lpstr>
      <vt:lpstr>Local Needs and Activities</vt:lpstr>
      <vt:lpstr>Breakout Session Questions</vt:lpstr>
      <vt:lpstr>Next Steps</vt:lpstr>
    </vt:vector>
  </TitlesOfParts>
  <Company>State of Vermont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Passenger Rail</dc:title>
  <dc:creator>Costa Pappis</dc:creator>
  <cp:lastModifiedBy>Segale, Joe</cp:lastModifiedBy>
  <cp:revision>339</cp:revision>
  <cp:lastPrinted>2014-09-29T18:10:33Z</cp:lastPrinted>
  <dcterms:created xsi:type="dcterms:W3CDTF">2012-08-30T19:31:12Z</dcterms:created>
  <dcterms:modified xsi:type="dcterms:W3CDTF">2017-08-24T11:16:03Z</dcterms:modified>
</cp:coreProperties>
</file>