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58" r:id="rId2"/>
    <p:sldId id="547" r:id="rId3"/>
    <p:sldId id="440" r:id="rId4"/>
    <p:sldId id="485" r:id="rId5"/>
    <p:sldId id="539" r:id="rId6"/>
    <p:sldId id="541" r:id="rId7"/>
    <p:sldId id="540" r:id="rId8"/>
    <p:sldId id="550" r:id="rId9"/>
    <p:sldId id="548" r:id="rId10"/>
    <p:sldId id="549" r:id="rId11"/>
    <p:sldId id="448" r:id="rId12"/>
    <p:sldId id="479" r:id="rId13"/>
    <p:sldId id="480" r:id="rId14"/>
    <p:sldId id="482" r:id="rId15"/>
    <p:sldId id="483" r:id="rId16"/>
    <p:sldId id="542" r:id="rId17"/>
    <p:sldId id="555" r:id="rId18"/>
    <p:sldId id="556" r:id="rId19"/>
    <p:sldId id="557" r:id="rId20"/>
    <p:sldId id="507" r:id="rId21"/>
    <p:sldId id="538" r:id="rId22"/>
    <p:sldId id="467" r:id="rId23"/>
    <p:sldId id="508" r:id="rId24"/>
    <p:sldId id="441" r:id="rId25"/>
    <p:sldId id="493" r:id="rId26"/>
    <p:sldId id="442" r:id="rId27"/>
    <p:sldId id="469" r:id="rId28"/>
    <p:sldId id="516" r:id="rId29"/>
    <p:sldId id="470" r:id="rId30"/>
    <p:sldId id="471" r:id="rId31"/>
    <p:sldId id="463" r:id="rId32"/>
    <p:sldId id="453" r:id="rId33"/>
    <p:sldId id="437" r:id="rId34"/>
    <p:sldId id="466" r:id="rId35"/>
    <p:sldId id="476" r:id="rId36"/>
    <p:sldId id="477" r:id="rId37"/>
    <p:sldId id="495" r:id="rId38"/>
    <p:sldId id="478" r:id="rId39"/>
    <p:sldId id="554" r:id="rId40"/>
    <p:sldId id="487" r:id="rId41"/>
    <p:sldId id="504" r:id="rId42"/>
    <p:sldId id="500" r:id="rId43"/>
    <p:sldId id="509" r:id="rId44"/>
    <p:sldId id="510" r:id="rId45"/>
    <p:sldId id="546" r:id="rId46"/>
    <p:sldId id="511" r:id="rId47"/>
    <p:sldId id="512" r:id="rId48"/>
    <p:sldId id="536" r:id="rId49"/>
    <p:sldId id="514" r:id="rId50"/>
    <p:sldId id="544" r:id="rId51"/>
    <p:sldId id="505" r:id="rId52"/>
    <p:sldId id="451" r:id="rId53"/>
    <p:sldId id="517" r:id="rId54"/>
    <p:sldId id="502" r:id="rId55"/>
    <p:sldId id="475" r:id="rId56"/>
    <p:sldId id="519" r:id="rId57"/>
    <p:sldId id="551" r:id="rId58"/>
    <p:sldId id="537" r:id="rId59"/>
    <p:sldId id="522" r:id="rId60"/>
    <p:sldId id="523" r:id="rId61"/>
    <p:sldId id="527" r:id="rId62"/>
    <p:sldId id="528" r:id="rId63"/>
    <p:sldId id="529" r:id="rId64"/>
    <p:sldId id="532" r:id="rId65"/>
    <p:sldId id="533" r:id="rId66"/>
    <p:sldId id="360" r:id="rId67"/>
  </p:sldIdLst>
  <p:sldSz cx="9144000" cy="6858000" type="screen4x3"/>
  <p:notesSz cx="9296400" cy="7010400"/>
  <p:defaultTex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457200" algn="ctr" rtl="0" fontAlgn="base">
      <a:spcBef>
        <a:spcPct val="0"/>
      </a:spcBef>
      <a:spcAft>
        <a:spcPct val="0"/>
      </a:spcAft>
      <a:defRPr sz="1300" kern="1200">
        <a:solidFill>
          <a:schemeClr val="tx1"/>
        </a:solidFill>
        <a:latin typeface="Arial" charset="0"/>
        <a:ea typeface="+mn-ea"/>
        <a:cs typeface="+mn-cs"/>
      </a:defRPr>
    </a:lvl2pPr>
    <a:lvl3pPr marL="914400" algn="ctr" rtl="0" fontAlgn="base">
      <a:spcBef>
        <a:spcPct val="0"/>
      </a:spcBef>
      <a:spcAft>
        <a:spcPct val="0"/>
      </a:spcAft>
      <a:defRPr sz="1300" kern="1200">
        <a:solidFill>
          <a:schemeClr val="tx1"/>
        </a:solidFill>
        <a:latin typeface="Arial" charset="0"/>
        <a:ea typeface="+mn-ea"/>
        <a:cs typeface="+mn-cs"/>
      </a:defRPr>
    </a:lvl3pPr>
    <a:lvl4pPr marL="1371600" algn="ctr" rtl="0" fontAlgn="base">
      <a:spcBef>
        <a:spcPct val="0"/>
      </a:spcBef>
      <a:spcAft>
        <a:spcPct val="0"/>
      </a:spcAft>
      <a:defRPr sz="1300" kern="1200">
        <a:solidFill>
          <a:schemeClr val="tx1"/>
        </a:solidFill>
        <a:latin typeface="Arial" charset="0"/>
        <a:ea typeface="+mn-ea"/>
        <a:cs typeface="+mn-cs"/>
      </a:defRPr>
    </a:lvl4pPr>
    <a:lvl5pPr marL="1828800" algn="ctr" rtl="0" fontAlgn="base">
      <a:spcBef>
        <a:spcPct val="0"/>
      </a:spcBef>
      <a:spcAft>
        <a:spcPct val="0"/>
      </a:spcAft>
      <a:defRPr sz="1300" kern="1200">
        <a:solidFill>
          <a:schemeClr val="tx1"/>
        </a:solidFill>
        <a:latin typeface="Arial" charset="0"/>
        <a:ea typeface="+mn-ea"/>
        <a:cs typeface="+mn-cs"/>
      </a:defRPr>
    </a:lvl5pPr>
    <a:lvl6pPr marL="2286000" algn="l" defTabSz="914400" rtl="0" eaLnBrk="1" latinLnBrk="0" hangingPunct="1">
      <a:defRPr sz="1300" kern="1200">
        <a:solidFill>
          <a:schemeClr val="tx1"/>
        </a:solidFill>
        <a:latin typeface="Arial" charset="0"/>
        <a:ea typeface="+mn-ea"/>
        <a:cs typeface="+mn-cs"/>
      </a:defRPr>
    </a:lvl6pPr>
    <a:lvl7pPr marL="2743200" algn="l" defTabSz="914400" rtl="0" eaLnBrk="1" latinLnBrk="0" hangingPunct="1">
      <a:defRPr sz="1300" kern="1200">
        <a:solidFill>
          <a:schemeClr val="tx1"/>
        </a:solidFill>
        <a:latin typeface="Arial" charset="0"/>
        <a:ea typeface="+mn-ea"/>
        <a:cs typeface="+mn-cs"/>
      </a:defRPr>
    </a:lvl7pPr>
    <a:lvl8pPr marL="3200400" algn="l" defTabSz="914400" rtl="0" eaLnBrk="1" latinLnBrk="0" hangingPunct="1">
      <a:defRPr sz="1300" kern="1200">
        <a:solidFill>
          <a:schemeClr val="tx1"/>
        </a:solidFill>
        <a:latin typeface="Arial" charset="0"/>
        <a:ea typeface="+mn-ea"/>
        <a:cs typeface="+mn-cs"/>
      </a:defRPr>
    </a:lvl8pPr>
    <a:lvl9pPr marL="3657600" algn="l" defTabSz="914400" rtl="0" eaLnBrk="1" latinLnBrk="0" hangingPunct="1">
      <a:defRPr sz="13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10">
          <p15:clr>
            <a:srgbClr val="A4A3A4"/>
          </p15:clr>
        </p15:guide>
        <p15:guide id="2" pos="293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son, Scott" initials="RS" lastIdx="1" clrIdx="0">
    <p:extLst>
      <p:ext uri="{19B8F6BF-5375-455C-9EA6-DF929625EA0E}">
        <p15:presenceInfo xmlns:p15="http://schemas.microsoft.com/office/powerpoint/2012/main" userId="S::Scott.Robertson@vermont.gov::dd9d8c6a-c776-425c-9098-90899bef88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FF"/>
    <a:srgbClr val="FFFF66"/>
    <a:srgbClr val="336699"/>
    <a:srgbClr val="FEE37E"/>
    <a:srgbClr val="EE0E13"/>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21A669-243C-4945-BAB2-CFBD86D2AB73}" v="1" dt="2021-10-13T18:20:03.2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6357" autoAdjust="0"/>
  </p:normalViewPr>
  <p:slideViewPr>
    <p:cSldViewPr>
      <p:cViewPr varScale="1">
        <p:scale>
          <a:sx n="86" d="100"/>
          <a:sy n="86" d="100"/>
        </p:scale>
        <p:origin x="126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75" d="100"/>
          <a:sy n="75" d="100"/>
        </p:scale>
        <p:origin x="-3972" y="-348"/>
      </p:cViewPr>
      <p:guideLst>
        <p:guide orient="horz" pos="2210"/>
        <p:guide pos="293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son, Scott" userId="dd9d8c6a-c776-425c-9098-90899bef8810" providerId="ADAL" clId="{4CC53353-2735-4C19-84D7-9C95CF80D829}"/>
    <pc:docChg chg="undo custSel addSld delSld modSld sldOrd">
      <pc:chgData name="Robertson, Scott" userId="dd9d8c6a-c776-425c-9098-90899bef8810" providerId="ADAL" clId="{4CC53353-2735-4C19-84D7-9C95CF80D829}" dt="2021-10-04T20:56:59.233" v="2232" actId="1076"/>
      <pc:docMkLst>
        <pc:docMk/>
      </pc:docMkLst>
      <pc:sldChg chg="modSp mod">
        <pc:chgData name="Robertson, Scott" userId="dd9d8c6a-c776-425c-9098-90899bef8810" providerId="ADAL" clId="{4CC53353-2735-4C19-84D7-9C95CF80D829}" dt="2021-10-04T20:35:57.810" v="2187" actId="1076"/>
        <pc:sldMkLst>
          <pc:docMk/>
          <pc:sldMk cId="0" sldId="258"/>
        </pc:sldMkLst>
        <pc:spChg chg="mod">
          <ac:chgData name="Robertson, Scott" userId="dd9d8c6a-c776-425c-9098-90899bef8810" providerId="ADAL" clId="{4CC53353-2735-4C19-84D7-9C95CF80D829}" dt="2021-10-04T19:00:35.005" v="1904"/>
          <ac:spMkLst>
            <pc:docMk/>
            <pc:sldMk cId="0" sldId="258"/>
            <ac:spMk id="2050" creationId="{00000000-0000-0000-0000-000000000000}"/>
          </ac:spMkLst>
        </pc:spChg>
        <pc:spChg chg="mod">
          <ac:chgData name="Robertson, Scott" userId="dd9d8c6a-c776-425c-9098-90899bef8810" providerId="ADAL" clId="{4CC53353-2735-4C19-84D7-9C95CF80D829}" dt="2021-10-04T15:29:02.062" v="56" actId="20577"/>
          <ac:spMkLst>
            <pc:docMk/>
            <pc:sldMk cId="0" sldId="258"/>
            <ac:spMk id="2051" creationId="{00000000-0000-0000-0000-000000000000}"/>
          </ac:spMkLst>
        </pc:spChg>
        <pc:picChg chg="mod">
          <ac:chgData name="Robertson, Scott" userId="dd9d8c6a-c776-425c-9098-90899bef8810" providerId="ADAL" clId="{4CC53353-2735-4C19-84D7-9C95CF80D829}" dt="2021-10-04T20:35:57.810" v="2187" actId="1076"/>
          <ac:picMkLst>
            <pc:docMk/>
            <pc:sldMk cId="0" sldId="258"/>
            <ac:picMk id="8" creationId="{DBA2A7C0-E584-4BD5-A026-59FF2C33224E}"/>
          </ac:picMkLst>
        </pc:picChg>
        <pc:picChg chg="mod">
          <ac:chgData name="Robertson, Scott" userId="dd9d8c6a-c776-425c-9098-90899bef8810" providerId="ADAL" clId="{4CC53353-2735-4C19-84D7-9C95CF80D829}" dt="2021-10-04T19:00:53.587" v="1909" actId="1076"/>
          <ac:picMkLst>
            <pc:docMk/>
            <pc:sldMk cId="0" sldId="258"/>
            <ac:picMk id="9" creationId="{00000000-0000-0000-0000-000000000000}"/>
          </ac:picMkLst>
        </pc:picChg>
        <pc:picChg chg="mod">
          <ac:chgData name="Robertson, Scott" userId="dd9d8c6a-c776-425c-9098-90899bef8810" providerId="ADAL" clId="{4CC53353-2735-4C19-84D7-9C95CF80D829}" dt="2021-10-04T19:00:50.841" v="1907" actId="1076"/>
          <ac:picMkLst>
            <pc:docMk/>
            <pc:sldMk cId="0" sldId="258"/>
            <ac:picMk id="2052" creationId="{00000000-0000-0000-0000-000000000000}"/>
          </ac:picMkLst>
        </pc:picChg>
        <pc:picChg chg="mod">
          <ac:chgData name="Robertson, Scott" userId="dd9d8c6a-c776-425c-9098-90899bef8810" providerId="ADAL" clId="{4CC53353-2735-4C19-84D7-9C95CF80D829}" dt="2021-10-04T17:51:33.373" v="1649" actId="14100"/>
          <ac:picMkLst>
            <pc:docMk/>
            <pc:sldMk cId="0" sldId="258"/>
            <ac:picMk id="2056" creationId="{00000000-0000-0000-0000-000000000000}"/>
          </ac:picMkLst>
        </pc:picChg>
      </pc:sldChg>
      <pc:sldChg chg="modSp mod">
        <pc:chgData name="Robertson, Scott" userId="dd9d8c6a-c776-425c-9098-90899bef8810" providerId="ADAL" clId="{4CC53353-2735-4C19-84D7-9C95CF80D829}" dt="2021-10-04T20:04:35.282" v="2058" actId="14100"/>
        <pc:sldMkLst>
          <pc:docMk/>
          <pc:sldMk cId="0" sldId="440"/>
        </pc:sldMkLst>
        <pc:spChg chg="mod">
          <ac:chgData name="Robertson, Scott" userId="dd9d8c6a-c776-425c-9098-90899bef8810" providerId="ADAL" clId="{4CC53353-2735-4C19-84D7-9C95CF80D829}" dt="2021-10-04T20:04:35.282" v="2058" actId="14100"/>
          <ac:spMkLst>
            <pc:docMk/>
            <pc:sldMk cId="0" sldId="440"/>
            <ac:spMk id="3075" creationId="{00000000-0000-0000-0000-000000000000}"/>
          </ac:spMkLst>
        </pc:spChg>
      </pc:sldChg>
      <pc:sldChg chg="modSp mod">
        <pc:chgData name="Robertson, Scott" userId="dd9d8c6a-c776-425c-9098-90899bef8810" providerId="ADAL" clId="{4CC53353-2735-4C19-84D7-9C95CF80D829}" dt="2021-10-04T17:18:37.847" v="1571" actId="14100"/>
        <pc:sldMkLst>
          <pc:docMk/>
          <pc:sldMk cId="0" sldId="441"/>
        </pc:sldMkLst>
        <pc:spChg chg="mod">
          <ac:chgData name="Robertson, Scott" userId="dd9d8c6a-c776-425c-9098-90899bef8810" providerId="ADAL" clId="{4CC53353-2735-4C19-84D7-9C95CF80D829}" dt="2021-10-04T17:18:37.847" v="1571" actId="14100"/>
          <ac:spMkLst>
            <pc:docMk/>
            <pc:sldMk cId="0" sldId="441"/>
            <ac:spMk id="14338" creationId="{00000000-0000-0000-0000-000000000000}"/>
          </ac:spMkLst>
        </pc:spChg>
        <pc:spChg chg="mod">
          <ac:chgData name="Robertson, Scott" userId="dd9d8c6a-c776-425c-9098-90899bef8810" providerId="ADAL" clId="{4CC53353-2735-4C19-84D7-9C95CF80D829}" dt="2021-10-04T15:28:09.137" v="54" actId="1076"/>
          <ac:spMkLst>
            <pc:docMk/>
            <pc:sldMk cId="0" sldId="441"/>
            <ac:spMk id="14339" creationId="{00000000-0000-0000-0000-000000000000}"/>
          </ac:spMkLst>
        </pc:spChg>
      </pc:sldChg>
      <pc:sldChg chg="modSp mod">
        <pc:chgData name="Robertson, Scott" userId="dd9d8c6a-c776-425c-9098-90899bef8810" providerId="ADAL" clId="{4CC53353-2735-4C19-84D7-9C95CF80D829}" dt="2021-10-04T16:49:23.513" v="1022" actId="1076"/>
        <pc:sldMkLst>
          <pc:docMk/>
          <pc:sldMk cId="0" sldId="442"/>
        </pc:sldMkLst>
        <pc:spChg chg="mod">
          <ac:chgData name="Robertson, Scott" userId="dd9d8c6a-c776-425c-9098-90899bef8810" providerId="ADAL" clId="{4CC53353-2735-4C19-84D7-9C95CF80D829}" dt="2021-10-04T16:49:23.513" v="1022" actId="1076"/>
          <ac:spMkLst>
            <pc:docMk/>
            <pc:sldMk cId="0" sldId="442"/>
            <ac:spMk id="16387" creationId="{00000000-0000-0000-0000-000000000000}"/>
          </ac:spMkLst>
        </pc:spChg>
      </pc:sldChg>
      <pc:sldChg chg="modSp mod">
        <pc:chgData name="Robertson, Scott" userId="dd9d8c6a-c776-425c-9098-90899bef8810" providerId="ADAL" clId="{4CC53353-2735-4C19-84D7-9C95CF80D829}" dt="2021-10-04T17:57:13.772" v="1689" actId="1076"/>
        <pc:sldMkLst>
          <pc:docMk/>
          <pc:sldMk cId="0" sldId="448"/>
        </pc:sldMkLst>
        <pc:spChg chg="mod">
          <ac:chgData name="Robertson, Scott" userId="dd9d8c6a-c776-425c-9098-90899bef8810" providerId="ADAL" clId="{4CC53353-2735-4C19-84D7-9C95CF80D829}" dt="2021-10-04T17:57:13.772" v="1689" actId="1076"/>
          <ac:spMkLst>
            <pc:docMk/>
            <pc:sldMk cId="0" sldId="448"/>
            <ac:spMk id="5122" creationId="{00000000-0000-0000-0000-000000000000}"/>
          </ac:spMkLst>
        </pc:spChg>
      </pc:sldChg>
      <pc:sldChg chg="modSp mod">
        <pc:chgData name="Robertson, Scott" userId="dd9d8c6a-c776-425c-9098-90899bef8810" providerId="ADAL" clId="{4CC53353-2735-4C19-84D7-9C95CF80D829}" dt="2021-10-04T16:32:20.024" v="777" actId="20577"/>
        <pc:sldMkLst>
          <pc:docMk/>
          <pc:sldMk cId="0" sldId="451"/>
        </pc:sldMkLst>
        <pc:spChg chg="mod">
          <ac:chgData name="Robertson, Scott" userId="dd9d8c6a-c776-425c-9098-90899bef8810" providerId="ADAL" clId="{4CC53353-2735-4C19-84D7-9C95CF80D829}" dt="2021-10-04T16:32:20.024" v="777" actId="20577"/>
          <ac:spMkLst>
            <pc:docMk/>
            <pc:sldMk cId="0" sldId="451"/>
            <ac:spMk id="48131" creationId="{00000000-0000-0000-0000-000000000000}"/>
          </ac:spMkLst>
        </pc:spChg>
      </pc:sldChg>
      <pc:sldChg chg="modSp mod">
        <pc:chgData name="Robertson, Scott" userId="dd9d8c6a-c776-425c-9098-90899bef8810" providerId="ADAL" clId="{4CC53353-2735-4C19-84D7-9C95CF80D829}" dt="2021-10-04T17:34:37.221" v="1644" actId="21"/>
        <pc:sldMkLst>
          <pc:docMk/>
          <pc:sldMk cId="0" sldId="453"/>
        </pc:sldMkLst>
        <pc:spChg chg="mod">
          <ac:chgData name="Robertson, Scott" userId="dd9d8c6a-c776-425c-9098-90899bef8810" providerId="ADAL" clId="{4CC53353-2735-4C19-84D7-9C95CF80D829}" dt="2021-10-04T15:43:30.580" v="139" actId="20577"/>
          <ac:spMkLst>
            <pc:docMk/>
            <pc:sldMk cId="0" sldId="453"/>
            <ac:spMk id="4" creationId="{00000000-0000-0000-0000-000000000000}"/>
          </ac:spMkLst>
        </pc:spChg>
        <pc:spChg chg="mod">
          <ac:chgData name="Robertson, Scott" userId="dd9d8c6a-c776-425c-9098-90899bef8810" providerId="ADAL" clId="{4CC53353-2735-4C19-84D7-9C95CF80D829}" dt="2021-10-04T17:34:37.221" v="1644" actId="21"/>
          <ac:spMkLst>
            <pc:docMk/>
            <pc:sldMk cId="0" sldId="453"/>
            <ac:spMk id="23555" creationId="{00000000-0000-0000-0000-000000000000}"/>
          </ac:spMkLst>
        </pc:spChg>
      </pc:sldChg>
      <pc:sldChg chg="del">
        <pc:chgData name="Robertson, Scott" userId="dd9d8c6a-c776-425c-9098-90899bef8810" providerId="ADAL" clId="{4CC53353-2735-4C19-84D7-9C95CF80D829}" dt="2021-10-04T16:32:55.381" v="778" actId="2696"/>
        <pc:sldMkLst>
          <pc:docMk/>
          <pc:sldMk cId="0" sldId="460"/>
        </pc:sldMkLst>
      </pc:sldChg>
      <pc:sldChg chg="modSp mod">
        <pc:chgData name="Robertson, Scott" userId="dd9d8c6a-c776-425c-9098-90899bef8810" providerId="ADAL" clId="{4CC53353-2735-4C19-84D7-9C95CF80D829}" dt="2021-10-04T17:31:08.465" v="1627" actId="1076"/>
        <pc:sldMkLst>
          <pc:docMk/>
          <pc:sldMk cId="0" sldId="463"/>
        </pc:sldMkLst>
        <pc:spChg chg="mod">
          <ac:chgData name="Robertson, Scott" userId="dd9d8c6a-c776-425c-9098-90899bef8810" providerId="ADAL" clId="{4CC53353-2735-4C19-84D7-9C95CF80D829}" dt="2021-10-04T17:31:08.465" v="1627" actId="1076"/>
          <ac:spMkLst>
            <pc:docMk/>
            <pc:sldMk cId="0" sldId="463"/>
            <ac:spMk id="20482" creationId="{00000000-0000-0000-0000-000000000000}"/>
          </ac:spMkLst>
        </pc:spChg>
      </pc:sldChg>
      <pc:sldChg chg="modSp mod">
        <pc:chgData name="Robertson, Scott" userId="dd9d8c6a-c776-425c-9098-90899bef8810" providerId="ADAL" clId="{4CC53353-2735-4C19-84D7-9C95CF80D829}" dt="2021-10-04T17:23:25.855" v="1593" actId="1076"/>
        <pc:sldMkLst>
          <pc:docMk/>
          <pc:sldMk cId="0" sldId="466"/>
        </pc:sldMkLst>
        <pc:spChg chg="mod">
          <ac:chgData name="Robertson, Scott" userId="dd9d8c6a-c776-425c-9098-90899bef8810" providerId="ADAL" clId="{4CC53353-2735-4C19-84D7-9C95CF80D829}" dt="2021-10-04T17:23:25.855" v="1593" actId="1076"/>
          <ac:spMkLst>
            <pc:docMk/>
            <pc:sldMk cId="0" sldId="466"/>
            <ac:spMk id="25602" creationId="{00000000-0000-0000-0000-000000000000}"/>
          </ac:spMkLst>
        </pc:spChg>
      </pc:sldChg>
      <pc:sldChg chg="modSp mod">
        <pc:chgData name="Robertson, Scott" userId="dd9d8c6a-c776-425c-9098-90899bef8810" providerId="ADAL" clId="{4CC53353-2735-4C19-84D7-9C95CF80D829}" dt="2021-10-04T17:18:25.896" v="1570" actId="20577"/>
        <pc:sldMkLst>
          <pc:docMk/>
          <pc:sldMk cId="0" sldId="467"/>
        </pc:sldMkLst>
        <pc:spChg chg="mod">
          <ac:chgData name="Robertson, Scott" userId="dd9d8c6a-c776-425c-9098-90899bef8810" providerId="ADAL" clId="{4CC53353-2735-4C19-84D7-9C95CF80D829}" dt="2021-10-04T17:18:21.207" v="1569" actId="1076"/>
          <ac:spMkLst>
            <pc:docMk/>
            <pc:sldMk cId="0" sldId="467"/>
            <ac:spMk id="12290" creationId="{00000000-0000-0000-0000-000000000000}"/>
          </ac:spMkLst>
        </pc:spChg>
        <pc:spChg chg="mod">
          <ac:chgData name="Robertson, Scott" userId="dd9d8c6a-c776-425c-9098-90899bef8810" providerId="ADAL" clId="{4CC53353-2735-4C19-84D7-9C95CF80D829}" dt="2021-10-04T17:18:25.896" v="1570" actId="20577"/>
          <ac:spMkLst>
            <pc:docMk/>
            <pc:sldMk cId="0" sldId="467"/>
            <ac:spMk id="12291" creationId="{00000000-0000-0000-0000-000000000000}"/>
          </ac:spMkLst>
        </pc:spChg>
      </pc:sldChg>
      <pc:sldChg chg="modSp mod">
        <pc:chgData name="Robertson, Scott" userId="dd9d8c6a-c776-425c-9098-90899bef8810" providerId="ADAL" clId="{4CC53353-2735-4C19-84D7-9C95CF80D829}" dt="2021-10-04T16:52:19.496" v="1027" actId="20577"/>
        <pc:sldMkLst>
          <pc:docMk/>
          <pc:sldMk cId="0" sldId="469"/>
        </pc:sldMkLst>
        <pc:spChg chg="mod">
          <ac:chgData name="Robertson, Scott" userId="dd9d8c6a-c776-425c-9098-90899bef8810" providerId="ADAL" clId="{4CC53353-2735-4C19-84D7-9C95CF80D829}" dt="2021-10-04T16:52:19.496" v="1027" actId="20577"/>
          <ac:spMkLst>
            <pc:docMk/>
            <pc:sldMk cId="0" sldId="469"/>
            <ac:spMk id="17410" creationId="{00000000-0000-0000-0000-000000000000}"/>
          </ac:spMkLst>
        </pc:spChg>
      </pc:sldChg>
      <pc:sldChg chg="addSp modSp mod modAnim">
        <pc:chgData name="Robertson, Scott" userId="dd9d8c6a-c776-425c-9098-90899bef8810" providerId="ADAL" clId="{4CC53353-2735-4C19-84D7-9C95CF80D829}" dt="2021-10-04T20:34:26.981" v="2147" actId="14100"/>
        <pc:sldMkLst>
          <pc:docMk/>
          <pc:sldMk cId="0" sldId="471"/>
        </pc:sldMkLst>
        <pc:spChg chg="mod">
          <ac:chgData name="Robertson, Scott" userId="dd9d8c6a-c776-425c-9098-90899bef8810" providerId="ADAL" clId="{4CC53353-2735-4C19-84D7-9C95CF80D829}" dt="2021-10-04T17:29:03.520" v="1621" actId="14100"/>
          <ac:spMkLst>
            <pc:docMk/>
            <pc:sldMk cId="0" sldId="471"/>
            <ac:spMk id="4" creationId="{00000000-0000-0000-0000-000000000000}"/>
          </ac:spMkLst>
        </pc:spChg>
        <pc:spChg chg="mod">
          <ac:chgData name="Robertson, Scott" userId="dd9d8c6a-c776-425c-9098-90899bef8810" providerId="ADAL" clId="{4CC53353-2735-4C19-84D7-9C95CF80D829}" dt="2021-10-04T17:29:13.924" v="1623" actId="14100"/>
          <ac:spMkLst>
            <pc:docMk/>
            <pc:sldMk cId="0" sldId="471"/>
            <ac:spMk id="5" creationId="{00000000-0000-0000-0000-000000000000}"/>
          </ac:spMkLst>
        </pc:spChg>
        <pc:spChg chg="mod">
          <ac:chgData name="Robertson, Scott" userId="dd9d8c6a-c776-425c-9098-90899bef8810" providerId="ADAL" clId="{4CC53353-2735-4C19-84D7-9C95CF80D829}" dt="2021-10-04T17:29:09.892" v="1622" actId="14100"/>
          <ac:spMkLst>
            <pc:docMk/>
            <pc:sldMk cId="0" sldId="471"/>
            <ac:spMk id="6" creationId="{00000000-0000-0000-0000-000000000000}"/>
          </ac:spMkLst>
        </pc:spChg>
        <pc:spChg chg="add mod">
          <ac:chgData name="Robertson, Scott" userId="dd9d8c6a-c776-425c-9098-90899bef8810" providerId="ADAL" clId="{4CC53353-2735-4C19-84D7-9C95CF80D829}" dt="2021-10-04T20:34:26.981" v="2147" actId="14100"/>
          <ac:spMkLst>
            <pc:docMk/>
            <pc:sldMk cId="0" sldId="471"/>
            <ac:spMk id="7" creationId="{6F1E3FC6-B359-4CCE-87B4-845CCF6C031B}"/>
          </ac:spMkLst>
        </pc:spChg>
        <pc:spChg chg="mod">
          <ac:chgData name="Robertson, Scott" userId="dd9d8c6a-c776-425c-9098-90899bef8810" providerId="ADAL" clId="{4CC53353-2735-4C19-84D7-9C95CF80D829}" dt="2021-10-04T17:29:16.413" v="1624" actId="14100"/>
          <ac:spMkLst>
            <pc:docMk/>
            <pc:sldMk cId="0" sldId="471"/>
            <ac:spMk id="19459" creationId="{00000000-0000-0000-0000-000000000000}"/>
          </ac:spMkLst>
        </pc:spChg>
        <pc:spChg chg="mod">
          <ac:chgData name="Robertson, Scott" userId="dd9d8c6a-c776-425c-9098-90899bef8810" providerId="ADAL" clId="{4CC53353-2735-4C19-84D7-9C95CF80D829}" dt="2021-10-04T17:31:03.472" v="1626" actId="1076"/>
          <ac:spMkLst>
            <pc:docMk/>
            <pc:sldMk cId="0" sldId="471"/>
            <ac:spMk id="44034" creationId="{00000000-0000-0000-0000-000000000000}"/>
          </ac:spMkLst>
        </pc:spChg>
      </pc:sldChg>
      <pc:sldChg chg="modSp del mod">
        <pc:chgData name="Robertson, Scott" userId="dd9d8c6a-c776-425c-9098-90899bef8810" providerId="ADAL" clId="{4CC53353-2735-4C19-84D7-9C95CF80D829}" dt="2021-10-04T17:26:45.108" v="1598" actId="2696"/>
        <pc:sldMkLst>
          <pc:docMk/>
          <pc:sldMk cId="0" sldId="473"/>
        </pc:sldMkLst>
        <pc:spChg chg="mod">
          <ac:chgData name="Robertson, Scott" userId="dd9d8c6a-c776-425c-9098-90899bef8810" providerId="ADAL" clId="{4CC53353-2735-4C19-84D7-9C95CF80D829}" dt="2021-10-04T17:25:34.967" v="1597" actId="14100"/>
          <ac:spMkLst>
            <pc:docMk/>
            <pc:sldMk cId="0" sldId="473"/>
            <ac:spMk id="30723" creationId="{00000000-0000-0000-0000-000000000000}"/>
          </ac:spMkLst>
        </pc:spChg>
      </pc:sldChg>
      <pc:sldChg chg="modSp del">
        <pc:chgData name="Robertson, Scott" userId="dd9d8c6a-c776-425c-9098-90899bef8810" providerId="ADAL" clId="{4CC53353-2735-4C19-84D7-9C95CF80D829}" dt="2021-10-04T17:32:41.344" v="1640" actId="2696"/>
        <pc:sldMkLst>
          <pc:docMk/>
          <pc:sldMk cId="2518883054" sldId="473"/>
        </pc:sldMkLst>
        <pc:spChg chg="mod">
          <ac:chgData name="Robertson, Scott" userId="dd9d8c6a-c776-425c-9098-90899bef8810" providerId="ADAL" clId="{4CC53353-2735-4C19-84D7-9C95CF80D829}" dt="2021-10-04T17:32:32.725" v="1639" actId="1076"/>
          <ac:spMkLst>
            <pc:docMk/>
            <pc:sldMk cId="2518883054" sldId="473"/>
            <ac:spMk id="30722" creationId="{00000000-0000-0000-0000-000000000000}"/>
          </ac:spMkLst>
        </pc:spChg>
      </pc:sldChg>
      <pc:sldChg chg="add del">
        <pc:chgData name="Robertson, Scott" userId="dd9d8c6a-c776-425c-9098-90899bef8810" providerId="ADAL" clId="{4CC53353-2735-4C19-84D7-9C95CF80D829}" dt="2021-10-04T17:27:41.921" v="1607"/>
        <pc:sldMkLst>
          <pc:docMk/>
          <pc:sldMk cId="3024952286" sldId="473"/>
        </pc:sldMkLst>
      </pc:sldChg>
      <pc:sldChg chg="modSp">
        <pc:chgData name="Robertson, Scott" userId="dd9d8c6a-c776-425c-9098-90899bef8810" providerId="ADAL" clId="{4CC53353-2735-4C19-84D7-9C95CF80D829}" dt="2021-10-04T16:35:56.382" v="820" actId="14100"/>
        <pc:sldMkLst>
          <pc:docMk/>
          <pc:sldMk cId="0" sldId="475"/>
        </pc:sldMkLst>
        <pc:spChg chg="mod">
          <ac:chgData name="Robertson, Scott" userId="dd9d8c6a-c776-425c-9098-90899bef8810" providerId="ADAL" clId="{4CC53353-2735-4C19-84D7-9C95CF80D829}" dt="2021-10-04T16:35:56.382" v="820" actId="14100"/>
          <ac:spMkLst>
            <pc:docMk/>
            <pc:sldMk cId="0" sldId="475"/>
            <ac:spMk id="52226" creationId="{00000000-0000-0000-0000-000000000000}"/>
          </ac:spMkLst>
        </pc:spChg>
      </pc:sldChg>
      <pc:sldChg chg="del">
        <pc:chgData name="Robertson, Scott" userId="dd9d8c6a-c776-425c-9098-90899bef8810" providerId="ADAL" clId="{4CC53353-2735-4C19-84D7-9C95CF80D829}" dt="2021-10-04T15:58:40.136" v="188" actId="2696"/>
        <pc:sldMkLst>
          <pc:docMk/>
          <pc:sldMk cId="0" sldId="476"/>
        </pc:sldMkLst>
      </pc:sldChg>
      <pc:sldChg chg="modSp mod">
        <pc:chgData name="Robertson, Scott" userId="dd9d8c6a-c776-425c-9098-90899bef8810" providerId="ADAL" clId="{4CC53353-2735-4C19-84D7-9C95CF80D829}" dt="2021-10-04T15:51:11.708" v="159" actId="20577"/>
        <pc:sldMkLst>
          <pc:docMk/>
          <pc:sldMk cId="0" sldId="477"/>
        </pc:sldMkLst>
        <pc:spChg chg="mod">
          <ac:chgData name="Robertson, Scott" userId="dd9d8c6a-c776-425c-9098-90899bef8810" providerId="ADAL" clId="{4CC53353-2735-4C19-84D7-9C95CF80D829}" dt="2021-10-04T15:50:06.759" v="155" actId="1076"/>
          <ac:spMkLst>
            <pc:docMk/>
            <pc:sldMk cId="0" sldId="477"/>
            <ac:spMk id="27650" creationId="{00000000-0000-0000-0000-000000000000}"/>
          </ac:spMkLst>
        </pc:spChg>
        <pc:spChg chg="mod">
          <ac:chgData name="Robertson, Scott" userId="dd9d8c6a-c776-425c-9098-90899bef8810" providerId="ADAL" clId="{4CC53353-2735-4C19-84D7-9C95CF80D829}" dt="2021-10-04T15:51:11.708" v="159" actId="20577"/>
          <ac:spMkLst>
            <pc:docMk/>
            <pc:sldMk cId="0" sldId="477"/>
            <ac:spMk id="27651" creationId="{00000000-0000-0000-0000-000000000000}"/>
          </ac:spMkLst>
        </pc:spChg>
      </pc:sldChg>
      <pc:sldChg chg="modSp mod">
        <pc:chgData name="Robertson, Scott" userId="dd9d8c6a-c776-425c-9098-90899bef8810" providerId="ADAL" clId="{4CC53353-2735-4C19-84D7-9C95CF80D829}" dt="2021-10-04T17:23:59.689" v="1595" actId="20577"/>
        <pc:sldMkLst>
          <pc:docMk/>
          <pc:sldMk cId="0" sldId="478"/>
        </pc:sldMkLst>
        <pc:spChg chg="mod">
          <ac:chgData name="Robertson, Scott" userId="dd9d8c6a-c776-425c-9098-90899bef8810" providerId="ADAL" clId="{4CC53353-2735-4C19-84D7-9C95CF80D829}" dt="2021-10-04T17:23:59.689" v="1595" actId="20577"/>
          <ac:spMkLst>
            <pc:docMk/>
            <pc:sldMk cId="0" sldId="478"/>
            <ac:spMk id="29699" creationId="{00000000-0000-0000-0000-000000000000}"/>
          </ac:spMkLst>
        </pc:spChg>
      </pc:sldChg>
      <pc:sldChg chg="modSp mod">
        <pc:chgData name="Robertson, Scott" userId="dd9d8c6a-c776-425c-9098-90899bef8810" providerId="ADAL" clId="{4CC53353-2735-4C19-84D7-9C95CF80D829}" dt="2021-10-04T17:57:31.201" v="1693" actId="14100"/>
        <pc:sldMkLst>
          <pc:docMk/>
          <pc:sldMk cId="0" sldId="479"/>
        </pc:sldMkLst>
        <pc:spChg chg="mod">
          <ac:chgData name="Robertson, Scott" userId="dd9d8c6a-c776-425c-9098-90899bef8810" providerId="ADAL" clId="{4CC53353-2735-4C19-84D7-9C95CF80D829}" dt="2021-10-04T17:14:56.191" v="1526" actId="1076"/>
          <ac:spMkLst>
            <pc:docMk/>
            <pc:sldMk cId="0" sldId="479"/>
            <ac:spMk id="3" creationId="{00000000-0000-0000-0000-000000000000}"/>
          </ac:spMkLst>
        </pc:spChg>
        <pc:spChg chg="mod">
          <ac:chgData name="Robertson, Scott" userId="dd9d8c6a-c776-425c-9098-90899bef8810" providerId="ADAL" clId="{4CC53353-2735-4C19-84D7-9C95CF80D829}" dt="2021-10-04T17:57:31.201" v="1693" actId="14100"/>
          <ac:spMkLst>
            <pc:docMk/>
            <pc:sldMk cId="0" sldId="479"/>
            <ac:spMk id="12290" creationId="{00000000-0000-0000-0000-000000000000}"/>
          </ac:spMkLst>
        </pc:spChg>
      </pc:sldChg>
      <pc:sldChg chg="modSp mod">
        <pc:chgData name="Robertson, Scott" userId="dd9d8c6a-c776-425c-9098-90899bef8810" providerId="ADAL" clId="{4CC53353-2735-4C19-84D7-9C95CF80D829}" dt="2021-10-04T17:16:28.455" v="1541" actId="207"/>
        <pc:sldMkLst>
          <pc:docMk/>
          <pc:sldMk cId="0" sldId="480"/>
        </pc:sldMkLst>
        <pc:spChg chg="mod">
          <ac:chgData name="Robertson, Scott" userId="dd9d8c6a-c776-425c-9098-90899bef8810" providerId="ADAL" clId="{4CC53353-2735-4C19-84D7-9C95CF80D829}" dt="2021-10-04T17:16:28.455" v="1541" actId="207"/>
          <ac:spMkLst>
            <pc:docMk/>
            <pc:sldMk cId="0" sldId="480"/>
            <ac:spMk id="4" creationId="{00000000-0000-0000-0000-000000000000}"/>
          </ac:spMkLst>
        </pc:spChg>
      </pc:sldChg>
      <pc:sldChg chg="modSp mod">
        <pc:chgData name="Robertson, Scott" userId="dd9d8c6a-c776-425c-9098-90899bef8810" providerId="ADAL" clId="{4CC53353-2735-4C19-84D7-9C95CF80D829}" dt="2021-10-04T17:58:37.050" v="1698" actId="1076"/>
        <pc:sldMkLst>
          <pc:docMk/>
          <pc:sldMk cId="0" sldId="482"/>
        </pc:sldMkLst>
        <pc:spChg chg="mod">
          <ac:chgData name="Robertson, Scott" userId="dd9d8c6a-c776-425c-9098-90899bef8810" providerId="ADAL" clId="{4CC53353-2735-4C19-84D7-9C95CF80D829}" dt="2021-10-04T17:58:37.050" v="1698" actId="1076"/>
          <ac:spMkLst>
            <pc:docMk/>
            <pc:sldMk cId="0" sldId="482"/>
            <ac:spMk id="4" creationId="{00000000-0000-0000-0000-000000000000}"/>
          </ac:spMkLst>
        </pc:spChg>
        <pc:spChg chg="mod">
          <ac:chgData name="Robertson, Scott" userId="dd9d8c6a-c776-425c-9098-90899bef8810" providerId="ADAL" clId="{4CC53353-2735-4C19-84D7-9C95CF80D829}" dt="2021-10-04T17:58:19.213" v="1694" actId="14100"/>
          <ac:spMkLst>
            <pc:docMk/>
            <pc:sldMk cId="0" sldId="482"/>
            <ac:spMk id="5" creationId="{00000000-0000-0000-0000-000000000000}"/>
          </ac:spMkLst>
        </pc:spChg>
        <pc:spChg chg="mod">
          <ac:chgData name="Robertson, Scott" userId="dd9d8c6a-c776-425c-9098-90899bef8810" providerId="ADAL" clId="{4CC53353-2735-4C19-84D7-9C95CF80D829}" dt="2021-10-04T17:58:23.599" v="1696" actId="27636"/>
          <ac:spMkLst>
            <pc:docMk/>
            <pc:sldMk cId="0" sldId="482"/>
            <ac:spMk id="6" creationId="{00000000-0000-0000-0000-000000000000}"/>
          </ac:spMkLst>
        </pc:spChg>
        <pc:spChg chg="mod">
          <ac:chgData name="Robertson, Scott" userId="dd9d8c6a-c776-425c-9098-90899bef8810" providerId="ADAL" clId="{4CC53353-2735-4C19-84D7-9C95CF80D829}" dt="2021-10-04T17:58:27.448" v="1697" actId="14100"/>
          <ac:spMkLst>
            <pc:docMk/>
            <pc:sldMk cId="0" sldId="482"/>
            <ac:spMk id="7" creationId="{00000000-0000-0000-0000-000000000000}"/>
          </ac:spMkLst>
        </pc:spChg>
        <pc:spChg chg="mod">
          <ac:chgData name="Robertson, Scott" userId="dd9d8c6a-c776-425c-9098-90899bef8810" providerId="ADAL" clId="{4CC53353-2735-4C19-84D7-9C95CF80D829}" dt="2021-10-04T16:45:59.767" v="928" actId="1076"/>
          <ac:spMkLst>
            <pc:docMk/>
            <pc:sldMk cId="0" sldId="482"/>
            <ac:spMk id="9" creationId="{00000000-0000-0000-0000-000000000000}"/>
          </ac:spMkLst>
        </pc:spChg>
      </pc:sldChg>
      <pc:sldChg chg="modSp mod">
        <pc:chgData name="Robertson, Scott" userId="dd9d8c6a-c776-425c-9098-90899bef8810" providerId="ADAL" clId="{4CC53353-2735-4C19-84D7-9C95CF80D829}" dt="2021-10-04T17:17:33.485" v="1560" actId="1076"/>
        <pc:sldMkLst>
          <pc:docMk/>
          <pc:sldMk cId="0" sldId="483"/>
        </pc:sldMkLst>
        <pc:spChg chg="mod">
          <ac:chgData name="Robertson, Scott" userId="dd9d8c6a-c776-425c-9098-90899bef8810" providerId="ADAL" clId="{4CC53353-2735-4C19-84D7-9C95CF80D829}" dt="2021-10-04T17:17:33.485" v="1560" actId="1076"/>
          <ac:spMkLst>
            <pc:docMk/>
            <pc:sldMk cId="0" sldId="483"/>
            <ac:spMk id="4" creationId="{00000000-0000-0000-0000-000000000000}"/>
          </ac:spMkLst>
        </pc:spChg>
        <pc:spChg chg="mod">
          <ac:chgData name="Robertson, Scott" userId="dd9d8c6a-c776-425c-9098-90899bef8810" providerId="ADAL" clId="{4CC53353-2735-4C19-84D7-9C95CF80D829}" dt="2021-10-04T17:17:23.518" v="1557" actId="1076"/>
          <ac:spMkLst>
            <pc:docMk/>
            <pc:sldMk cId="0" sldId="483"/>
            <ac:spMk id="5" creationId="{00000000-0000-0000-0000-000000000000}"/>
          </ac:spMkLst>
        </pc:spChg>
        <pc:spChg chg="mod">
          <ac:chgData name="Robertson, Scott" userId="dd9d8c6a-c776-425c-9098-90899bef8810" providerId="ADAL" clId="{4CC53353-2735-4C19-84D7-9C95CF80D829}" dt="2021-10-04T17:17:26.411" v="1558" actId="1076"/>
          <ac:spMkLst>
            <pc:docMk/>
            <pc:sldMk cId="0" sldId="483"/>
            <ac:spMk id="7" creationId="{00000000-0000-0000-0000-000000000000}"/>
          </ac:spMkLst>
        </pc:spChg>
        <pc:spChg chg="mod">
          <ac:chgData name="Robertson, Scott" userId="dd9d8c6a-c776-425c-9098-90899bef8810" providerId="ADAL" clId="{4CC53353-2735-4C19-84D7-9C95CF80D829}" dt="2021-10-04T17:17:30.251" v="1559" actId="1076"/>
          <ac:spMkLst>
            <pc:docMk/>
            <pc:sldMk cId="0" sldId="483"/>
            <ac:spMk id="9219" creationId="{00000000-0000-0000-0000-000000000000}"/>
          </ac:spMkLst>
        </pc:spChg>
      </pc:sldChg>
      <pc:sldChg chg="addSp delSp modSp mod setBg">
        <pc:chgData name="Robertson, Scott" userId="dd9d8c6a-c776-425c-9098-90899bef8810" providerId="ADAL" clId="{4CC53353-2735-4C19-84D7-9C95CF80D829}" dt="2021-10-04T19:23:13.750" v="1952"/>
        <pc:sldMkLst>
          <pc:docMk/>
          <pc:sldMk cId="0" sldId="485"/>
        </pc:sldMkLst>
        <pc:spChg chg="add del">
          <ac:chgData name="Robertson, Scott" userId="dd9d8c6a-c776-425c-9098-90899bef8810" providerId="ADAL" clId="{4CC53353-2735-4C19-84D7-9C95CF80D829}" dt="2021-10-04T19:23:06.961" v="1949" actId="26606"/>
          <ac:spMkLst>
            <pc:docMk/>
            <pc:sldMk cId="0" sldId="485"/>
            <ac:spMk id="72" creationId="{1B15ED52-F352-441B-82BF-E0EA34836D08}"/>
          </ac:spMkLst>
        </pc:spChg>
        <pc:spChg chg="add del">
          <ac:chgData name="Robertson, Scott" userId="dd9d8c6a-c776-425c-9098-90899bef8810" providerId="ADAL" clId="{4CC53353-2735-4C19-84D7-9C95CF80D829}" dt="2021-10-04T19:23:06.961" v="1949" actId="26606"/>
          <ac:spMkLst>
            <pc:docMk/>
            <pc:sldMk cId="0" sldId="485"/>
            <ac:spMk id="74" creationId="{3B2E3793-BFE6-45A2-9B7B-E18844431C99}"/>
          </ac:spMkLst>
        </pc:spChg>
        <pc:spChg chg="add del">
          <ac:chgData name="Robertson, Scott" userId="dd9d8c6a-c776-425c-9098-90899bef8810" providerId="ADAL" clId="{4CC53353-2735-4C19-84D7-9C95CF80D829}" dt="2021-10-04T19:23:06.961" v="1949" actId="26606"/>
          <ac:spMkLst>
            <pc:docMk/>
            <pc:sldMk cId="0" sldId="485"/>
            <ac:spMk id="76" creationId="{BC4C4868-CB8F-4AF9-9CDB-8108F2C19B67}"/>
          </ac:spMkLst>
        </pc:spChg>
        <pc:spChg chg="add del">
          <ac:chgData name="Robertson, Scott" userId="dd9d8c6a-c776-425c-9098-90899bef8810" providerId="ADAL" clId="{4CC53353-2735-4C19-84D7-9C95CF80D829}" dt="2021-10-04T19:23:06.961" v="1949" actId="26606"/>
          <ac:spMkLst>
            <pc:docMk/>
            <pc:sldMk cId="0" sldId="485"/>
            <ac:spMk id="78" creationId="{375E0459-6403-40CD-989D-56A4407CA12E}"/>
          </ac:spMkLst>
        </pc:spChg>
        <pc:spChg chg="add del">
          <ac:chgData name="Robertson, Scott" userId="dd9d8c6a-c776-425c-9098-90899bef8810" providerId="ADAL" clId="{4CC53353-2735-4C19-84D7-9C95CF80D829}" dt="2021-10-04T19:23:06.961" v="1949" actId="26606"/>
          <ac:spMkLst>
            <pc:docMk/>
            <pc:sldMk cId="0" sldId="485"/>
            <ac:spMk id="80" creationId="{53E5B1A8-3AC9-4BD1-9BBC-78CA94F2D1BA}"/>
          </ac:spMkLst>
        </pc:spChg>
        <pc:spChg chg="mod">
          <ac:chgData name="Robertson, Scott" userId="dd9d8c6a-c776-425c-9098-90899bef8810" providerId="ADAL" clId="{4CC53353-2735-4C19-84D7-9C95CF80D829}" dt="2021-10-04T19:23:06.961" v="1949" actId="26606"/>
          <ac:spMkLst>
            <pc:docMk/>
            <pc:sldMk cId="0" sldId="485"/>
            <ac:spMk id="4098" creationId="{00000000-0000-0000-0000-000000000000}"/>
          </ac:spMkLst>
        </pc:spChg>
        <pc:spChg chg="mod">
          <ac:chgData name="Robertson, Scott" userId="dd9d8c6a-c776-425c-9098-90899bef8810" providerId="ADAL" clId="{4CC53353-2735-4C19-84D7-9C95CF80D829}" dt="2021-10-04T19:23:06.961" v="1949" actId="26606"/>
          <ac:spMkLst>
            <pc:docMk/>
            <pc:sldMk cId="0" sldId="485"/>
            <ac:spMk id="4099" creationId="{00000000-0000-0000-0000-000000000000}"/>
          </ac:spMkLst>
        </pc:spChg>
      </pc:sldChg>
      <pc:sldChg chg="modSp mod">
        <pc:chgData name="Robertson, Scott" userId="dd9d8c6a-c776-425c-9098-90899bef8810" providerId="ADAL" clId="{4CC53353-2735-4C19-84D7-9C95CF80D829}" dt="2021-10-04T17:43:15.061" v="1645" actId="1076"/>
        <pc:sldMkLst>
          <pc:docMk/>
          <pc:sldMk cId="0" sldId="487"/>
        </pc:sldMkLst>
        <pc:spChg chg="mod">
          <ac:chgData name="Robertson, Scott" userId="dd9d8c6a-c776-425c-9098-90899bef8810" providerId="ADAL" clId="{4CC53353-2735-4C19-84D7-9C95CF80D829}" dt="2021-10-04T15:53:57.172" v="185" actId="1076"/>
          <ac:spMkLst>
            <pc:docMk/>
            <pc:sldMk cId="0" sldId="487"/>
            <ac:spMk id="4" creationId="{00000000-0000-0000-0000-000000000000}"/>
          </ac:spMkLst>
        </pc:spChg>
        <pc:spChg chg="mod">
          <ac:chgData name="Robertson, Scott" userId="dd9d8c6a-c776-425c-9098-90899bef8810" providerId="ADAL" clId="{4CC53353-2735-4C19-84D7-9C95CF80D829}" dt="2021-10-04T15:54:03.271" v="187" actId="14100"/>
          <ac:spMkLst>
            <pc:docMk/>
            <pc:sldMk cId="0" sldId="487"/>
            <ac:spMk id="5" creationId="{00000000-0000-0000-0000-000000000000}"/>
          </ac:spMkLst>
        </pc:spChg>
        <pc:spChg chg="mod">
          <ac:chgData name="Robertson, Scott" userId="dd9d8c6a-c776-425c-9098-90899bef8810" providerId="ADAL" clId="{4CC53353-2735-4C19-84D7-9C95CF80D829}" dt="2021-10-04T17:43:15.061" v="1645" actId="1076"/>
          <ac:spMkLst>
            <pc:docMk/>
            <pc:sldMk cId="0" sldId="487"/>
            <ac:spMk id="32770" creationId="{00000000-0000-0000-0000-000000000000}"/>
          </ac:spMkLst>
        </pc:spChg>
        <pc:spChg chg="mod">
          <ac:chgData name="Robertson, Scott" userId="dd9d8c6a-c776-425c-9098-90899bef8810" providerId="ADAL" clId="{4CC53353-2735-4C19-84D7-9C95CF80D829}" dt="2021-10-04T15:53:01.226" v="180" actId="20577"/>
          <ac:spMkLst>
            <pc:docMk/>
            <pc:sldMk cId="0" sldId="487"/>
            <ac:spMk id="32771" creationId="{00000000-0000-0000-0000-000000000000}"/>
          </ac:spMkLst>
        </pc:spChg>
      </pc:sldChg>
      <pc:sldChg chg="modSp mod">
        <pc:chgData name="Robertson, Scott" userId="dd9d8c6a-c776-425c-9098-90899bef8810" providerId="ADAL" clId="{4CC53353-2735-4C19-84D7-9C95CF80D829}" dt="2021-10-04T16:02:18.796" v="237" actId="20577"/>
        <pc:sldMkLst>
          <pc:docMk/>
          <pc:sldMk cId="0" sldId="496"/>
        </pc:sldMkLst>
        <pc:spChg chg="mod">
          <ac:chgData name="Robertson, Scott" userId="dd9d8c6a-c776-425c-9098-90899bef8810" providerId="ADAL" clId="{4CC53353-2735-4C19-84D7-9C95CF80D829}" dt="2021-10-04T16:02:18.796" v="237" actId="20577"/>
          <ac:spMkLst>
            <pc:docMk/>
            <pc:sldMk cId="0" sldId="496"/>
            <ac:spMk id="35843" creationId="{00000000-0000-0000-0000-000000000000}"/>
          </ac:spMkLst>
        </pc:spChg>
      </pc:sldChg>
      <pc:sldChg chg="modSp">
        <pc:chgData name="Robertson, Scott" userId="dd9d8c6a-c776-425c-9098-90899bef8810" providerId="ADAL" clId="{4CC53353-2735-4C19-84D7-9C95CF80D829}" dt="2021-10-04T16:04:20.211" v="268" actId="20577"/>
        <pc:sldMkLst>
          <pc:docMk/>
          <pc:sldMk cId="0" sldId="500"/>
        </pc:sldMkLst>
        <pc:spChg chg="mod">
          <ac:chgData name="Robertson, Scott" userId="dd9d8c6a-c776-425c-9098-90899bef8810" providerId="ADAL" clId="{4CC53353-2735-4C19-84D7-9C95CF80D829}" dt="2021-10-04T16:04:20.211" v="268" actId="20577"/>
          <ac:spMkLst>
            <pc:docMk/>
            <pc:sldMk cId="0" sldId="500"/>
            <ac:spMk id="37891" creationId="{00000000-0000-0000-0000-000000000000}"/>
          </ac:spMkLst>
        </pc:spChg>
      </pc:sldChg>
      <pc:sldChg chg="modSp mod">
        <pc:chgData name="Robertson, Scott" userId="dd9d8c6a-c776-425c-9098-90899bef8810" providerId="ADAL" clId="{4CC53353-2735-4C19-84D7-9C95CF80D829}" dt="2021-10-04T17:20:02.565" v="1575" actId="1076"/>
        <pc:sldMkLst>
          <pc:docMk/>
          <pc:sldMk cId="0" sldId="501"/>
        </pc:sldMkLst>
        <pc:spChg chg="mod">
          <ac:chgData name="Robertson, Scott" userId="dd9d8c6a-c776-425c-9098-90899bef8810" providerId="ADAL" clId="{4CC53353-2735-4C19-84D7-9C95CF80D829}" dt="2021-10-04T17:20:02.565" v="1575" actId="1076"/>
          <ac:spMkLst>
            <pc:docMk/>
            <pc:sldMk cId="0" sldId="501"/>
            <ac:spMk id="10242" creationId="{00000000-0000-0000-0000-000000000000}"/>
          </ac:spMkLst>
        </pc:spChg>
      </pc:sldChg>
      <pc:sldChg chg="modSp mod">
        <pc:chgData name="Robertson, Scott" userId="dd9d8c6a-c776-425c-9098-90899bef8810" providerId="ADAL" clId="{4CC53353-2735-4C19-84D7-9C95CF80D829}" dt="2021-10-04T16:35:41.161" v="816" actId="20577"/>
        <pc:sldMkLst>
          <pc:docMk/>
          <pc:sldMk cId="0" sldId="502"/>
        </pc:sldMkLst>
        <pc:spChg chg="mod">
          <ac:chgData name="Robertson, Scott" userId="dd9d8c6a-c776-425c-9098-90899bef8810" providerId="ADAL" clId="{4CC53353-2735-4C19-84D7-9C95CF80D829}" dt="2021-10-04T16:35:41.161" v="816" actId="20577"/>
          <ac:spMkLst>
            <pc:docMk/>
            <pc:sldMk cId="0" sldId="502"/>
            <ac:spMk id="51202" creationId="{00000000-0000-0000-0000-000000000000}"/>
          </ac:spMkLst>
        </pc:spChg>
        <pc:spChg chg="mod">
          <ac:chgData name="Robertson, Scott" userId="dd9d8c6a-c776-425c-9098-90899bef8810" providerId="ADAL" clId="{4CC53353-2735-4C19-84D7-9C95CF80D829}" dt="2021-10-04T16:35:21.624" v="804" actId="27636"/>
          <ac:spMkLst>
            <pc:docMk/>
            <pc:sldMk cId="0" sldId="502"/>
            <ac:spMk id="60419" creationId="{00000000-0000-0000-0000-000000000000}"/>
          </ac:spMkLst>
        </pc:spChg>
      </pc:sldChg>
      <pc:sldChg chg="modSp">
        <pc:chgData name="Robertson, Scott" userId="dd9d8c6a-c776-425c-9098-90899bef8810" providerId="ADAL" clId="{4CC53353-2735-4C19-84D7-9C95CF80D829}" dt="2021-10-04T16:40:55.856" v="849" actId="20577"/>
        <pc:sldMkLst>
          <pc:docMk/>
          <pc:sldMk cId="0" sldId="505"/>
        </pc:sldMkLst>
        <pc:spChg chg="mod">
          <ac:chgData name="Robertson, Scott" userId="dd9d8c6a-c776-425c-9098-90899bef8810" providerId="ADAL" clId="{4CC53353-2735-4C19-84D7-9C95CF80D829}" dt="2021-10-04T16:40:55.856" v="849" actId="20577"/>
          <ac:spMkLst>
            <pc:docMk/>
            <pc:sldMk cId="0" sldId="505"/>
            <ac:spMk id="47107" creationId="{00000000-0000-0000-0000-000000000000}"/>
          </ac:spMkLst>
        </pc:spChg>
      </pc:sldChg>
      <pc:sldChg chg="modSp mod">
        <pc:chgData name="Robertson, Scott" userId="dd9d8c6a-c776-425c-9098-90899bef8810" providerId="ADAL" clId="{4CC53353-2735-4C19-84D7-9C95CF80D829}" dt="2021-10-04T15:26:48.479" v="32" actId="20577"/>
        <pc:sldMkLst>
          <pc:docMk/>
          <pc:sldMk cId="0" sldId="508"/>
        </pc:sldMkLst>
        <pc:spChg chg="mod">
          <ac:chgData name="Robertson, Scott" userId="dd9d8c6a-c776-425c-9098-90899bef8810" providerId="ADAL" clId="{4CC53353-2735-4C19-84D7-9C95CF80D829}" dt="2021-10-04T15:26:48.479" v="32" actId="20577"/>
          <ac:spMkLst>
            <pc:docMk/>
            <pc:sldMk cId="0" sldId="508"/>
            <ac:spMk id="13314" creationId="{00000000-0000-0000-0000-000000000000}"/>
          </ac:spMkLst>
        </pc:spChg>
      </pc:sldChg>
      <pc:sldChg chg="modSp mod modAnim">
        <pc:chgData name="Robertson, Scott" userId="dd9d8c6a-c776-425c-9098-90899bef8810" providerId="ADAL" clId="{4CC53353-2735-4C19-84D7-9C95CF80D829}" dt="2021-10-04T16:28:11.873" v="690" actId="20577"/>
        <pc:sldMkLst>
          <pc:docMk/>
          <pc:sldMk cId="0" sldId="510"/>
        </pc:sldMkLst>
        <pc:spChg chg="mod">
          <ac:chgData name="Robertson, Scott" userId="dd9d8c6a-c776-425c-9098-90899bef8810" providerId="ADAL" clId="{4CC53353-2735-4C19-84D7-9C95CF80D829}" dt="2021-10-04T16:28:11.873" v="690" actId="20577"/>
          <ac:spMkLst>
            <pc:docMk/>
            <pc:sldMk cId="0" sldId="510"/>
            <ac:spMk id="40963" creationId="{00000000-0000-0000-0000-000000000000}"/>
          </ac:spMkLst>
        </pc:spChg>
      </pc:sldChg>
      <pc:sldChg chg="modSp">
        <pc:chgData name="Robertson, Scott" userId="dd9d8c6a-c776-425c-9098-90899bef8810" providerId="ADAL" clId="{4CC53353-2735-4C19-84D7-9C95CF80D829}" dt="2021-10-04T16:29:51.669" v="755" actId="14100"/>
        <pc:sldMkLst>
          <pc:docMk/>
          <pc:sldMk cId="0" sldId="512"/>
        </pc:sldMkLst>
        <pc:spChg chg="mod">
          <ac:chgData name="Robertson, Scott" userId="dd9d8c6a-c776-425c-9098-90899bef8810" providerId="ADAL" clId="{4CC53353-2735-4C19-84D7-9C95CF80D829}" dt="2021-10-04T16:29:51.669" v="755" actId="14100"/>
          <ac:spMkLst>
            <pc:docMk/>
            <pc:sldMk cId="0" sldId="512"/>
            <ac:spMk id="43010" creationId="{00000000-0000-0000-0000-000000000000}"/>
          </ac:spMkLst>
        </pc:spChg>
        <pc:spChg chg="mod">
          <ac:chgData name="Robertson, Scott" userId="dd9d8c6a-c776-425c-9098-90899bef8810" providerId="ADAL" clId="{4CC53353-2735-4C19-84D7-9C95CF80D829}" dt="2021-10-04T16:28:29.261" v="691" actId="20577"/>
          <ac:spMkLst>
            <pc:docMk/>
            <pc:sldMk cId="0" sldId="512"/>
            <ac:spMk id="43011" creationId="{00000000-0000-0000-0000-000000000000}"/>
          </ac:spMkLst>
        </pc:spChg>
      </pc:sldChg>
      <pc:sldChg chg="modSp">
        <pc:chgData name="Robertson, Scott" userId="dd9d8c6a-c776-425c-9098-90899bef8810" providerId="ADAL" clId="{4CC53353-2735-4C19-84D7-9C95CF80D829}" dt="2021-10-04T16:30:33.883" v="758" actId="1076"/>
        <pc:sldMkLst>
          <pc:docMk/>
          <pc:sldMk cId="0" sldId="513"/>
        </pc:sldMkLst>
        <pc:spChg chg="mod">
          <ac:chgData name="Robertson, Scott" userId="dd9d8c6a-c776-425c-9098-90899bef8810" providerId="ADAL" clId="{4CC53353-2735-4C19-84D7-9C95CF80D829}" dt="2021-10-04T16:30:33.883" v="758" actId="1076"/>
          <ac:spMkLst>
            <pc:docMk/>
            <pc:sldMk cId="0" sldId="513"/>
            <ac:spMk id="45059" creationId="{00000000-0000-0000-0000-000000000000}"/>
          </ac:spMkLst>
        </pc:spChg>
      </pc:sldChg>
      <pc:sldChg chg="modSp mod">
        <pc:chgData name="Robertson, Scott" userId="dd9d8c6a-c776-425c-9098-90899bef8810" providerId="ADAL" clId="{4CC53353-2735-4C19-84D7-9C95CF80D829}" dt="2021-10-04T16:31:39.445" v="761" actId="1076"/>
        <pc:sldMkLst>
          <pc:docMk/>
          <pc:sldMk cId="0" sldId="514"/>
        </pc:sldMkLst>
        <pc:spChg chg="mod">
          <ac:chgData name="Robertson, Scott" userId="dd9d8c6a-c776-425c-9098-90899bef8810" providerId="ADAL" clId="{4CC53353-2735-4C19-84D7-9C95CF80D829}" dt="2021-10-04T16:31:33.776" v="759" actId="1076"/>
          <ac:spMkLst>
            <pc:docMk/>
            <pc:sldMk cId="0" sldId="514"/>
            <ac:spMk id="3" creationId="{00000000-0000-0000-0000-000000000000}"/>
          </ac:spMkLst>
        </pc:spChg>
        <pc:spChg chg="mod">
          <ac:chgData name="Robertson, Scott" userId="dd9d8c6a-c776-425c-9098-90899bef8810" providerId="ADAL" clId="{4CC53353-2735-4C19-84D7-9C95CF80D829}" dt="2021-10-04T16:31:39.445" v="761" actId="1076"/>
          <ac:spMkLst>
            <pc:docMk/>
            <pc:sldMk cId="0" sldId="514"/>
            <ac:spMk id="46082" creationId="{00000000-0000-0000-0000-000000000000}"/>
          </ac:spMkLst>
        </pc:spChg>
      </pc:sldChg>
      <pc:sldChg chg="modSp mod">
        <pc:chgData name="Robertson, Scott" userId="dd9d8c6a-c776-425c-9098-90899bef8810" providerId="ADAL" clId="{4CC53353-2735-4C19-84D7-9C95CF80D829}" dt="2021-10-04T17:31:56.310" v="1638" actId="1076"/>
        <pc:sldMkLst>
          <pc:docMk/>
          <pc:sldMk cId="0" sldId="515"/>
        </pc:sldMkLst>
        <pc:spChg chg="mod">
          <ac:chgData name="Robertson, Scott" userId="dd9d8c6a-c776-425c-9098-90899bef8810" providerId="ADAL" clId="{4CC53353-2735-4C19-84D7-9C95CF80D829}" dt="2021-10-04T17:31:52.261" v="1636" actId="1076"/>
          <ac:spMkLst>
            <pc:docMk/>
            <pc:sldMk cId="0" sldId="515"/>
            <ac:spMk id="5" creationId="{00000000-0000-0000-0000-000000000000}"/>
          </ac:spMkLst>
        </pc:spChg>
        <pc:spChg chg="mod">
          <ac:chgData name="Robertson, Scott" userId="dd9d8c6a-c776-425c-9098-90899bef8810" providerId="ADAL" clId="{4CC53353-2735-4C19-84D7-9C95CF80D829}" dt="2021-10-04T17:31:54.376" v="1637" actId="1076"/>
          <ac:spMkLst>
            <pc:docMk/>
            <pc:sldMk cId="0" sldId="515"/>
            <ac:spMk id="6" creationId="{00000000-0000-0000-0000-000000000000}"/>
          </ac:spMkLst>
        </pc:spChg>
        <pc:spChg chg="mod">
          <ac:chgData name="Robertson, Scott" userId="dd9d8c6a-c776-425c-9098-90899bef8810" providerId="ADAL" clId="{4CC53353-2735-4C19-84D7-9C95CF80D829}" dt="2021-10-04T17:31:30.220" v="1633" actId="207"/>
          <ac:spMkLst>
            <pc:docMk/>
            <pc:sldMk cId="0" sldId="515"/>
            <ac:spMk id="21506" creationId="{00000000-0000-0000-0000-000000000000}"/>
          </ac:spMkLst>
        </pc:spChg>
        <pc:spChg chg="mod">
          <ac:chgData name="Robertson, Scott" userId="dd9d8c6a-c776-425c-9098-90899bef8810" providerId="ADAL" clId="{4CC53353-2735-4C19-84D7-9C95CF80D829}" dt="2021-10-04T17:31:56.310" v="1638" actId="1076"/>
          <ac:spMkLst>
            <pc:docMk/>
            <pc:sldMk cId="0" sldId="515"/>
            <ac:spMk id="21507" creationId="{00000000-0000-0000-0000-000000000000}"/>
          </ac:spMkLst>
        </pc:spChg>
      </pc:sldChg>
      <pc:sldChg chg="modSp mod">
        <pc:chgData name="Robertson, Scott" userId="dd9d8c6a-c776-425c-9098-90899bef8810" providerId="ADAL" clId="{4CC53353-2735-4C19-84D7-9C95CF80D829}" dt="2021-10-04T16:34:06.434" v="802" actId="20577"/>
        <pc:sldMkLst>
          <pc:docMk/>
          <pc:sldMk cId="0" sldId="517"/>
        </pc:sldMkLst>
        <pc:spChg chg="mod">
          <ac:chgData name="Robertson, Scott" userId="dd9d8c6a-c776-425c-9098-90899bef8810" providerId="ADAL" clId="{4CC53353-2735-4C19-84D7-9C95CF80D829}" dt="2021-10-04T16:34:06.434" v="802" actId="20577"/>
          <ac:spMkLst>
            <pc:docMk/>
            <pc:sldMk cId="0" sldId="517"/>
            <ac:spMk id="50179" creationId="{00000000-0000-0000-0000-000000000000}"/>
          </ac:spMkLst>
        </pc:spChg>
      </pc:sldChg>
      <pc:sldChg chg="modSp">
        <pc:chgData name="Robertson, Scott" userId="dd9d8c6a-c776-425c-9098-90899bef8810" providerId="ADAL" clId="{4CC53353-2735-4C19-84D7-9C95CF80D829}" dt="2021-10-04T16:37:16.264" v="829" actId="1076"/>
        <pc:sldMkLst>
          <pc:docMk/>
          <pc:sldMk cId="0" sldId="522"/>
        </pc:sldMkLst>
        <pc:picChg chg="mod">
          <ac:chgData name="Robertson, Scott" userId="dd9d8c6a-c776-425c-9098-90899bef8810" providerId="ADAL" clId="{4CC53353-2735-4C19-84D7-9C95CF80D829}" dt="2021-10-04T16:37:16.264" v="829" actId="1076"/>
          <ac:picMkLst>
            <pc:docMk/>
            <pc:sldMk cId="0" sldId="522"/>
            <ac:picMk id="58371" creationId="{00000000-0000-0000-0000-000000000000}"/>
          </ac:picMkLst>
        </pc:picChg>
        <pc:picChg chg="mod">
          <ac:chgData name="Robertson, Scott" userId="dd9d8c6a-c776-425c-9098-90899bef8810" providerId="ADAL" clId="{4CC53353-2735-4C19-84D7-9C95CF80D829}" dt="2021-10-04T16:36:59.042" v="825" actId="1076"/>
          <ac:picMkLst>
            <pc:docMk/>
            <pc:sldMk cId="0" sldId="522"/>
            <ac:picMk id="58372" creationId="{00000000-0000-0000-0000-000000000000}"/>
          </ac:picMkLst>
        </pc:picChg>
        <pc:picChg chg="mod">
          <ac:chgData name="Robertson, Scott" userId="dd9d8c6a-c776-425c-9098-90899bef8810" providerId="ADAL" clId="{4CC53353-2735-4C19-84D7-9C95CF80D829}" dt="2021-10-04T16:37:13.927" v="828" actId="1076"/>
          <ac:picMkLst>
            <pc:docMk/>
            <pc:sldMk cId="0" sldId="522"/>
            <ac:picMk id="58373" creationId="{00000000-0000-0000-0000-000000000000}"/>
          </ac:picMkLst>
        </pc:picChg>
      </pc:sldChg>
      <pc:sldChg chg="ord">
        <pc:chgData name="Robertson, Scott" userId="dd9d8c6a-c776-425c-9098-90899bef8810" providerId="ADAL" clId="{4CC53353-2735-4C19-84D7-9C95CF80D829}" dt="2021-10-04T20:19:57.539" v="2062"/>
        <pc:sldMkLst>
          <pc:docMk/>
          <pc:sldMk cId="91321251" sldId="540"/>
        </pc:sldMkLst>
      </pc:sldChg>
      <pc:sldChg chg="ord">
        <pc:chgData name="Robertson, Scott" userId="dd9d8c6a-c776-425c-9098-90899bef8810" providerId="ADAL" clId="{4CC53353-2735-4C19-84D7-9C95CF80D829}" dt="2021-10-04T20:19:53.571" v="2060"/>
        <pc:sldMkLst>
          <pc:docMk/>
          <pc:sldMk cId="954953024" sldId="541"/>
        </pc:sldMkLst>
      </pc:sldChg>
      <pc:sldChg chg="addSp delSp modSp add mod ord">
        <pc:chgData name="Robertson, Scott" userId="dd9d8c6a-c776-425c-9098-90899bef8810" providerId="ADAL" clId="{4CC53353-2735-4C19-84D7-9C95CF80D829}" dt="2021-10-04T20:28:44.573" v="2144" actId="20577"/>
        <pc:sldMkLst>
          <pc:docMk/>
          <pc:sldMk cId="1665431463" sldId="542"/>
        </pc:sldMkLst>
        <pc:spChg chg="mod">
          <ac:chgData name="Robertson, Scott" userId="dd9d8c6a-c776-425c-9098-90899bef8810" providerId="ADAL" clId="{4CC53353-2735-4C19-84D7-9C95CF80D829}" dt="2021-10-04T20:28:44.573" v="2144" actId="20577"/>
          <ac:spMkLst>
            <pc:docMk/>
            <pc:sldMk cId="1665431463" sldId="542"/>
            <ac:spMk id="2" creationId="{00000000-0000-0000-0000-000000000000}"/>
          </ac:spMkLst>
        </pc:spChg>
        <pc:picChg chg="add del mod">
          <ac:chgData name="Robertson, Scott" userId="dd9d8c6a-c776-425c-9098-90899bef8810" providerId="ADAL" clId="{4CC53353-2735-4C19-84D7-9C95CF80D829}" dt="2021-10-04T20:27:39.080" v="2069" actId="21"/>
          <ac:picMkLst>
            <pc:docMk/>
            <pc:sldMk cId="1665431463" sldId="542"/>
            <ac:picMk id="4" creationId="{A2AD29F7-71FC-4F34-B3F0-E568C7C8A0B9}"/>
          </ac:picMkLst>
        </pc:picChg>
      </pc:sldChg>
      <pc:sldChg chg="modSp del mod">
        <pc:chgData name="Robertson, Scott" userId="dd9d8c6a-c776-425c-9098-90899bef8810" providerId="ADAL" clId="{4CC53353-2735-4C19-84D7-9C95CF80D829}" dt="2021-10-04T20:30:31.561" v="2145" actId="2696"/>
        <pc:sldMkLst>
          <pc:docMk/>
          <pc:sldMk cId="2553340179" sldId="543"/>
        </pc:sldMkLst>
        <pc:spChg chg="mod">
          <ac:chgData name="Robertson, Scott" userId="dd9d8c6a-c776-425c-9098-90899bef8810" providerId="ADAL" clId="{4CC53353-2735-4C19-84D7-9C95CF80D829}" dt="2021-10-04T17:17:55.642" v="1566" actId="1076"/>
          <ac:spMkLst>
            <pc:docMk/>
            <pc:sldMk cId="2553340179" sldId="543"/>
            <ac:spMk id="4" creationId="{00000000-0000-0000-0000-000000000000}"/>
          </ac:spMkLst>
        </pc:spChg>
        <pc:spChg chg="mod">
          <ac:chgData name="Robertson, Scott" userId="dd9d8c6a-c776-425c-9098-90899bef8810" providerId="ADAL" clId="{4CC53353-2735-4C19-84D7-9C95CF80D829}" dt="2021-10-04T17:17:52.054" v="1565" actId="1076"/>
          <ac:spMkLst>
            <pc:docMk/>
            <pc:sldMk cId="2553340179" sldId="543"/>
            <ac:spMk id="9219" creationId="{00000000-0000-0000-0000-000000000000}"/>
          </ac:spMkLst>
        </pc:spChg>
      </pc:sldChg>
      <pc:sldChg chg="del">
        <pc:chgData name="Robertson, Scott" userId="dd9d8c6a-c776-425c-9098-90899bef8810" providerId="ADAL" clId="{4CC53353-2735-4C19-84D7-9C95CF80D829}" dt="2021-10-04T16:48:47.946" v="1014" actId="2696"/>
        <pc:sldMkLst>
          <pc:docMk/>
          <pc:sldMk cId="2199787179" sldId="545"/>
        </pc:sldMkLst>
      </pc:sldChg>
      <pc:sldChg chg="new del">
        <pc:chgData name="Robertson, Scott" userId="dd9d8c6a-c776-425c-9098-90899bef8810" providerId="ADAL" clId="{4CC53353-2735-4C19-84D7-9C95CF80D829}" dt="2021-10-04T16:26:09.742" v="652" actId="680"/>
        <pc:sldMkLst>
          <pc:docMk/>
          <pc:sldMk cId="809903486" sldId="546"/>
        </pc:sldMkLst>
      </pc:sldChg>
      <pc:sldChg chg="modSp add mod">
        <pc:chgData name="Robertson, Scott" userId="dd9d8c6a-c776-425c-9098-90899bef8810" providerId="ADAL" clId="{4CC53353-2735-4C19-84D7-9C95CF80D829}" dt="2021-10-04T16:27:53.484" v="682" actId="12"/>
        <pc:sldMkLst>
          <pc:docMk/>
          <pc:sldMk cId="3776467319" sldId="546"/>
        </pc:sldMkLst>
        <pc:spChg chg="mod">
          <ac:chgData name="Robertson, Scott" userId="dd9d8c6a-c776-425c-9098-90899bef8810" providerId="ADAL" clId="{4CC53353-2735-4C19-84D7-9C95CF80D829}" dt="2021-10-04T16:27:53.484" v="682" actId="12"/>
          <ac:spMkLst>
            <pc:docMk/>
            <pc:sldMk cId="3776467319" sldId="546"/>
            <ac:spMk id="40963" creationId="{00000000-0000-0000-0000-000000000000}"/>
          </ac:spMkLst>
        </pc:spChg>
      </pc:sldChg>
      <pc:sldChg chg="addSp delSp modSp add mod addCm delCm">
        <pc:chgData name="Robertson, Scott" userId="dd9d8c6a-c776-425c-9098-90899bef8810" providerId="ADAL" clId="{4CC53353-2735-4C19-84D7-9C95CF80D829}" dt="2021-10-04T19:58:56.865" v="2034" actId="14100"/>
        <pc:sldMkLst>
          <pc:docMk/>
          <pc:sldMk cId="3257813598" sldId="547"/>
        </pc:sldMkLst>
        <pc:spChg chg="add mod">
          <ac:chgData name="Robertson, Scott" userId="dd9d8c6a-c776-425c-9098-90899bef8810" providerId="ADAL" clId="{4CC53353-2735-4C19-84D7-9C95CF80D829}" dt="2021-10-04T19:50:20.268" v="2032" actId="1076"/>
          <ac:spMkLst>
            <pc:docMk/>
            <pc:sldMk cId="3257813598" sldId="547"/>
            <ac:spMk id="4" creationId="{9D45C638-3648-4D9B-9FE1-09CE30C74717}"/>
          </ac:spMkLst>
        </pc:spChg>
        <pc:spChg chg="add mod">
          <ac:chgData name="Robertson, Scott" userId="dd9d8c6a-c776-425c-9098-90899bef8810" providerId="ADAL" clId="{4CC53353-2735-4C19-84D7-9C95CF80D829}" dt="2021-10-04T19:50:08.518" v="2029" actId="1076"/>
          <ac:spMkLst>
            <pc:docMk/>
            <pc:sldMk cId="3257813598" sldId="547"/>
            <ac:spMk id="12" creationId="{E4A10BF9-7121-4B98-B5C6-E849656FB171}"/>
          </ac:spMkLst>
        </pc:spChg>
        <pc:spChg chg="add mod">
          <ac:chgData name="Robertson, Scott" userId="dd9d8c6a-c776-425c-9098-90899bef8810" providerId="ADAL" clId="{4CC53353-2735-4C19-84D7-9C95CF80D829}" dt="2021-10-04T18:45:41.613" v="1879" actId="1076"/>
          <ac:spMkLst>
            <pc:docMk/>
            <pc:sldMk cId="3257813598" sldId="547"/>
            <ac:spMk id="13" creationId="{A30347CE-7F5B-4E0D-919C-CF675299AF3F}"/>
          </ac:spMkLst>
        </pc:spChg>
        <pc:spChg chg="add mod">
          <ac:chgData name="Robertson, Scott" userId="dd9d8c6a-c776-425c-9098-90899bef8810" providerId="ADAL" clId="{4CC53353-2735-4C19-84D7-9C95CF80D829}" dt="2021-10-04T18:46:32.662" v="1894" actId="1076"/>
          <ac:spMkLst>
            <pc:docMk/>
            <pc:sldMk cId="3257813598" sldId="547"/>
            <ac:spMk id="14" creationId="{51952FC8-29B9-408D-969A-EE305FFD36CA}"/>
          </ac:spMkLst>
        </pc:spChg>
        <pc:spChg chg="add del mod">
          <ac:chgData name="Robertson, Scott" userId="dd9d8c6a-c776-425c-9098-90899bef8810" providerId="ADAL" clId="{4CC53353-2735-4C19-84D7-9C95CF80D829}" dt="2021-10-04T18:44:49.767" v="1864" actId="478"/>
          <ac:spMkLst>
            <pc:docMk/>
            <pc:sldMk cId="3257813598" sldId="547"/>
            <ac:spMk id="20" creationId="{B0DB7895-C065-46B5-8125-68C16D8477D5}"/>
          </ac:spMkLst>
        </pc:spChg>
        <pc:spChg chg="del mod">
          <ac:chgData name="Robertson, Scott" userId="dd9d8c6a-c776-425c-9098-90899bef8810" providerId="ADAL" clId="{4CC53353-2735-4C19-84D7-9C95CF80D829}" dt="2021-10-04T19:50:15.929" v="2031" actId="21"/>
          <ac:spMkLst>
            <pc:docMk/>
            <pc:sldMk cId="3257813598" sldId="547"/>
            <ac:spMk id="2050" creationId="{00000000-0000-0000-0000-000000000000}"/>
          </ac:spMkLst>
        </pc:spChg>
        <pc:spChg chg="mod">
          <ac:chgData name="Robertson, Scott" userId="dd9d8c6a-c776-425c-9098-90899bef8810" providerId="ADAL" clId="{4CC53353-2735-4C19-84D7-9C95CF80D829}" dt="2021-10-04T18:41:20.440" v="1781" actId="20577"/>
          <ac:spMkLst>
            <pc:docMk/>
            <pc:sldMk cId="3257813598" sldId="547"/>
            <ac:spMk id="2051" creationId="{00000000-0000-0000-0000-000000000000}"/>
          </ac:spMkLst>
        </pc:spChg>
        <pc:picChg chg="add mod modCrop">
          <ac:chgData name="Robertson, Scott" userId="dd9d8c6a-c776-425c-9098-90899bef8810" providerId="ADAL" clId="{4CC53353-2735-4C19-84D7-9C95CF80D829}" dt="2021-10-04T18:48:34.122" v="1897" actId="732"/>
          <ac:picMkLst>
            <pc:docMk/>
            <pc:sldMk cId="3257813598" sldId="547"/>
            <ac:picMk id="3" creationId="{07B490C9-5CB6-4ECA-9D05-F90C55DF371D}"/>
          </ac:picMkLst>
        </pc:picChg>
        <pc:picChg chg="add del">
          <ac:chgData name="Robertson, Scott" userId="dd9d8c6a-c776-425c-9098-90899bef8810" providerId="ADAL" clId="{4CC53353-2735-4C19-84D7-9C95CF80D829}" dt="2021-10-04T18:39:07.743" v="1712" actId="478"/>
          <ac:picMkLst>
            <pc:docMk/>
            <pc:sldMk cId="3257813598" sldId="547"/>
            <ac:picMk id="8" creationId="{DBA2A7C0-E584-4BD5-A026-59FF2C33224E}"/>
          </ac:picMkLst>
        </pc:picChg>
        <pc:picChg chg="del">
          <ac:chgData name="Robertson, Scott" userId="dd9d8c6a-c776-425c-9098-90899bef8810" providerId="ADAL" clId="{4CC53353-2735-4C19-84D7-9C95CF80D829}" dt="2021-10-04T18:40:02.693" v="1725" actId="478"/>
          <ac:picMkLst>
            <pc:docMk/>
            <pc:sldMk cId="3257813598" sldId="547"/>
            <ac:picMk id="9" creationId="{00000000-0000-0000-0000-000000000000}"/>
          </ac:picMkLst>
        </pc:picChg>
        <pc:picChg chg="add del mod">
          <ac:chgData name="Robertson, Scott" userId="dd9d8c6a-c776-425c-9098-90899bef8810" providerId="ADAL" clId="{4CC53353-2735-4C19-84D7-9C95CF80D829}" dt="2021-10-04T18:37:46.024" v="1704"/>
          <ac:picMkLst>
            <pc:docMk/>
            <pc:sldMk cId="3257813598" sldId="547"/>
            <ac:picMk id="10" creationId="{5AA423F1-86C2-4D76-A3BE-23C10FC4DAA7}"/>
          </ac:picMkLst>
        </pc:picChg>
        <pc:picChg chg="add del mod">
          <ac:chgData name="Robertson, Scott" userId="dd9d8c6a-c776-425c-9098-90899bef8810" providerId="ADAL" clId="{4CC53353-2735-4C19-84D7-9C95CF80D829}" dt="2021-10-04T18:39:08.400" v="1713" actId="478"/>
          <ac:picMkLst>
            <pc:docMk/>
            <pc:sldMk cId="3257813598" sldId="547"/>
            <ac:picMk id="2052" creationId="{00000000-0000-0000-0000-000000000000}"/>
          </ac:picMkLst>
        </pc:picChg>
        <pc:picChg chg="del">
          <ac:chgData name="Robertson, Scott" userId="dd9d8c6a-c776-425c-9098-90899bef8810" providerId="ADAL" clId="{4CC53353-2735-4C19-84D7-9C95CF80D829}" dt="2021-10-04T18:40:21.014" v="1728" actId="478"/>
          <ac:picMkLst>
            <pc:docMk/>
            <pc:sldMk cId="3257813598" sldId="547"/>
            <ac:picMk id="2056" creationId="{00000000-0000-0000-0000-000000000000}"/>
          </ac:picMkLst>
        </pc:picChg>
        <pc:cxnChg chg="add mod">
          <ac:chgData name="Robertson, Scott" userId="dd9d8c6a-c776-425c-9098-90899bef8810" providerId="ADAL" clId="{4CC53353-2735-4C19-84D7-9C95CF80D829}" dt="2021-10-04T19:50:20.268" v="2032" actId="1076"/>
          <ac:cxnSpMkLst>
            <pc:docMk/>
            <pc:sldMk cId="3257813598" sldId="547"/>
            <ac:cxnSpMk id="6" creationId="{560442E7-D79F-4239-9F11-BB543B47B5C3}"/>
          </ac:cxnSpMkLst>
        </pc:cxnChg>
        <pc:cxnChg chg="add mod">
          <ac:chgData name="Robertson, Scott" userId="dd9d8c6a-c776-425c-9098-90899bef8810" providerId="ADAL" clId="{4CC53353-2735-4C19-84D7-9C95CF80D829}" dt="2021-10-04T19:58:52.899" v="2033" actId="14100"/>
          <ac:cxnSpMkLst>
            <pc:docMk/>
            <pc:sldMk cId="3257813598" sldId="547"/>
            <ac:cxnSpMk id="21" creationId="{4364EC7A-FDE5-4A01-A8CC-12D400AA54D4}"/>
          </ac:cxnSpMkLst>
        </pc:cxnChg>
        <pc:cxnChg chg="add mod">
          <ac:chgData name="Robertson, Scott" userId="dd9d8c6a-c776-425c-9098-90899bef8810" providerId="ADAL" clId="{4CC53353-2735-4C19-84D7-9C95CF80D829}" dt="2021-10-04T19:01:09.356" v="1910" actId="14100"/>
          <ac:cxnSpMkLst>
            <pc:docMk/>
            <pc:sldMk cId="3257813598" sldId="547"/>
            <ac:cxnSpMk id="22" creationId="{BB6C44F4-74DA-4E5A-9073-546FA2462A85}"/>
          </ac:cxnSpMkLst>
        </pc:cxnChg>
        <pc:cxnChg chg="add mod">
          <ac:chgData name="Robertson, Scott" userId="dd9d8c6a-c776-425c-9098-90899bef8810" providerId="ADAL" clId="{4CC53353-2735-4C19-84D7-9C95CF80D829}" dt="2021-10-04T19:58:56.865" v="2034" actId="14100"/>
          <ac:cxnSpMkLst>
            <pc:docMk/>
            <pc:sldMk cId="3257813598" sldId="547"/>
            <ac:cxnSpMk id="23" creationId="{8DB43073-D6CE-4D8A-BF95-0EFE0770830B}"/>
          </ac:cxnSpMkLst>
        </pc:cxnChg>
      </pc:sldChg>
      <pc:sldChg chg="addSp delSp modSp add mod">
        <pc:chgData name="Robertson, Scott" userId="dd9d8c6a-c776-425c-9098-90899bef8810" providerId="ADAL" clId="{4CC53353-2735-4C19-84D7-9C95CF80D829}" dt="2021-10-04T19:04:42.172" v="1924" actId="14100"/>
        <pc:sldMkLst>
          <pc:docMk/>
          <pc:sldMk cId="691460585" sldId="548"/>
        </pc:sldMkLst>
        <pc:picChg chg="add mod modCrop">
          <ac:chgData name="Robertson, Scott" userId="dd9d8c6a-c776-425c-9098-90899bef8810" providerId="ADAL" clId="{4CC53353-2735-4C19-84D7-9C95CF80D829}" dt="2021-10-04T19:04:42.172" v="1924" actId="14100"/>
          <ac:picMkLst>
            <pc:docMk/>
            <pc:sldMk cId="691460585" sldId="548"/>
            <ac:picMk id="3" creationId="{E9688660-C21C-4772-AE5F-05CA162482F3}"/>
          </ac:picMkLst>
        </pc:picChg>
        <pc:picChg chg="del mod">
          <ac:chgData name="Robertson, Scott" userId="dd9d8c6a-c776-425c-9098-90899bef8810" providerId="ADAL" clId="{4CC53353-2735-4C19-84D7-9C95CF80D829}" dt="2021-10-04T19:03:51.692" v="1914" actId="478"/>
          <ac:picMkLst>
            <pc:docMk/>
            <pc:sldMk cId="691460585" sldId="548"/>
            <ac:picMk id="1026" creationId="{00000000-0000-0000-0000-000000000000}"/>
          </ac:picMkLst>
        </pc:picChg>
      </pc:sldChg>
      <pc:sldChg chg="addSp delSp modSp new mod setBg">
        <pc:chgData name="Robertson, Scott" userId="dd9d8c6a-c776-425c-9098-90899bef8810" providerId="ADAL" clId="{4CC53353-2735-4C19-84D7-9C95CF80D829}" dt="2021-10-04T19:27:03.590" v="1992" actId="14100"/>
        <pc:sldMkLst>
          <pc:docMk/>
          <pc:sldMk cId="2358443212" sldId="549"/>
        </pc:sldMkLst>
        <pc:spChg chg="del">
          <ac:chgData name="Robertson, Scott" userId="dd9d8c6a-c776-425c-9098-90899bef8810" providerId="ADAL" clId="{4CC53353-2735-4C19-84D7-9C95CF80D829}" dt="2021-10-04T19:20:55.309" v="1942" actId="26606"/>
          <ac:spMkLst>
            <pc:docMk/>
            <pc:sldMk cId="2358443212" sldId="549"/>
            <ac:spMk id="2" creationId="{219EF60D-873B-4F71-ACF3-1C8CF66BC091}"/>
          </ac:spMkLst>
        </pc:spChg>
        <pc:spChg chg="del">
          <ac:chgData name="Robertson, Scott" userId="dd9d8c6a-c776-425c-9098-90899bef8810" providerId="ADAL" clId="{4CC53353-2735-4C19-84D7-9C95CF80D829}" dt="2021-10-04T19:18:19.291" v="1926" actId="22"/>
          <ac:spMkLst>
            <pc:docMk/>
            <pc:sldMk cId="2358443212" sldId="549"/>
            <ac:spMk id="3" creationId="{79089302-242A-49F8-96A7-C8E67C0F2D1A}"/>
          </ac:spMkLst>
        </pc:spChg>
        <pc:spChg chg="add">
          <ac:chgData name="Robertson, Scott" userId="dd9d8c6a-c776-425c-9098-90899bef8810" providerId="ADAL" clId="{4CC53353-2735-4C19-84D7-9C95CF80D829}" dt="2021-10-04T19:20:55.309" v="1942" actId="26606"/>
          <ac:spMkLst>
            <pc:docMk/>
            <pc:sldMk cId="2358443212" sldId="549"/>
            <ac:spMk id="10" creationId="{AB8C311F-7253-4AED-9701-7FC0708C41C7}"/>
          </ac:spMkLst>
        </pc:spChg>
        <pc:spChg chg="add">
          <ac:chgData name="Robertson, Scott" userId="dd9d8c6a-c776-425c-9098-90899bef8810" providerId="ADAL" clId="{4CC53353-2735-4C19-84D7-9C95CF80D829}" dt="2021-10-04T19:20:55.309" v="1942" actId="26606"/>
          <ac:spMkLst>
            <pc:docMk/>
            <pc:sldMk cId="2358443212" sldId="549"/>
            <ac:spMk id="12" creationId="{E2384209-CB15-4CDF-9D31-C44FD9A3F20D}"/>
          </ac:spMkLst>
        </pc:spChg>
        <pc:spChg chg="add">
          <ac:chgData name="Robertson, Scott" userId="dd9d8c6a-c776-425c-9098-90899bef8810" providerId="ADAL" clId="{4CC53353-2735-4C19-84D7-9C95CF80D829}" dt="2021-10-04T19:20:55.309" v="1942" actId="26606"/>
          <ac:spMkLst>
            <pc:docMk/>
            <pc:sldMk cId="2358443212" sldId="549"/>
            <ac:spMk id="14" creationId="{2633B3B5-CC90-43F0-8714-D31D1F3F0209}"/>
          </ac:spMkLst>
        </pc:spChg>
        <pc:spChg chg="add">
          <ac:chgData name="Robertson, Scott" userId="dd9d8c6a-c776-425c-9098-90899bef8810" providerId="ADAL" clId="{4CC53353-2735-4C19-84D7-9C95CF80D829}" dt="2021-10-04T19:20:55.309" v="1942" actId="26606"/>
          <ac:spMkLst>
            <pc:docMk/>
            <pc:sldMk cId="2358443212" sldId="549"/>
            <ac:spMk id="16" creationId="{A8D57A06-A426-446D-B02C-A2DC6B62E45E}"/>
          </ac:spMkLst>
        </pc:spChg>
        <pc:picChg chg="add mod ord modCrop">
          <ac:chgData name="Robertson, Scott" userId="dd9d8c6a-c776-425c-9098-90899bef8810" providerId="ADAL" clId="{4CC53353-2735-4C19-84D7-9C95CF80D829}" dt="2021-10-04T19:27:03.590" v="1992" actId="14100"/>
          <ac:picMkLst>
            <pc:docMk/>
            <pc:sldMk cId="2358443212" sldId="549"/>
            <ac:picMk id="5" creationId="{C61D3E3D-B5B2-4B0E-A9A4-295B5FF33C07}"/>
          </ac:picMkLst>
        </pc:picChg>
      </pc:sldChg>
      <pc:sldChg chg="addSp delSp modSp add mod">
        <pc:chgData name="Robertson, Scott" userId="dd9d8c6a-c776-425c-9098-90899bef8810" providerId="ADAL" clId="{4CC53353-2735-4C19-84D7-9C95CF80D829}" dt="2021-10-04T19:43:02.794" v="2026" actId="14100"/>
        <pc:sldMkLst>
          <pc:docMk/>
          <pc:sldMk cId="3992732592" sldId="550"/>
        </pc:sldMkLst>
        <pc:spChg chg="del">
          <ac:chgData name="Robertson, Scott" userId="dd9d8c6a-c776-425c-9098-90899bef8810" providerId="ADAL" clId="{4CC53353-2735-4C19-84D7-9C95CF80D829}" dt="2021-10-04T19:40:31.638" v="2009" actId="21"/>
          <ac:spMkLst>
            <pc:docMk/>
            <pc:sldMk cId="3992732592" sldId="550"/>
            <ac:spMk id="4" creationId="{00000000-0000-0000-0000-000000000000}"/>
          </ac:spMkLst>
        </pc:spChg>
        <pc:picChg chg="del mod">
          <ac:chgData name="Robertson, Scott" userId="dd9d8c6a-c776-425c-9098-90899bef8810" providerId="ADAL" clId="{4CC53353-2735-4C19-84D7-9C95CF80D829}" dt="2021-10-04T19:39:22.298" v="1997" actId="478"/>
          <ac:picMkLst>
            <pc:docMk/>
            <pc:sldMk cId="3992732592" sldId="550"/>
            <ac:picMk id="3" creationId="{E9688660-C21C-4772-AE5F-05CA162482F3}"/>
          </ac:picMkLst>
        </pc:picChg>
        <pc:picChg chg="add mod modCrop">
          <ac:chgData name="Robertson, Scott" userId="dd9d8c6a-c776-425c-9098-90899bef8810" providerId="ADAL" clId="{4CC53353-2735-4C19-84D7-9C95CF80D829}" dt="2021-10-04T19:43:02.794" v="2026" actId="14100"/>
          <ac:picMkLst>
            <pc:docMk/>
            <pc:sldMk cId="3992732592" sldId="550"/>
            <ac:picMk id="5" creationId="{A5EE99B8-E9D8-43C7-9365-E5B88AE4CA54}"/>
          </ac:picMkLst>
        </pc:picChg>
      </pc:sldChg>
      <pc:sldChg chg="add del">
        <pc:chgData name="Robertson, Scott" userId="dd9d8c6a-c776-425c-9098-90899bef8810" providerId="ADAL" clId="{4CC53353-2735-4C19-84D7-9C95CF80D829}" dt="2021-10-04T20:35:09.879" v="2149" actId="47"/>
        <pc:sldMkLst>
          <pc:docMk/>
          <pc:sldMk cId="2426303805" sldId="551"/>
        </pc:sldMkLst>
      </pc:sldChg>
      <pc:sldChg chg="addSp delSp modSp add mod">
        <pc:chgData name="Robertson, Scott" userId="dd9d8c6a-c776-425c-9098-90899bef8810" providerId="ADAL" clId="{4CC53353-2735-4C19-84D7-9C95CF80D829}" dt="2021-10-04T20:56:59.233" v="2232" actId="1076"/>
        <pc:sldMkLst>
          <pc:docMk/>
          <pc:sldMk cId="3621844957" sldId="551"/>
        </pc:sldMkLst>
        <pc:spChg chg="mod">
          <ac:chgData name="Robertson, Scott" userId="dd9d8c6a-c776-425c-9098-90899bef8810" providerId="ADAL" clId="{4CC53353-2735-4C19-84D7-9C95CF80D829}" dt="2021-10-04T20:56:18.551" v="2228" actId="115"/>
          <ac:spMkLst>
            <pc:docMk/>
            <pc:sldMk cId="3621844957" sldId="551"/>
            <ac:spMk id="54274" creationId="{00000000-0000-0000-0000-000000000000}"/>
          </ac:spMkLst>
        </pc:spChg>
        <pc:picChg chg="add mod">
          <ac:chgData name="Robertson, Scott" userId="dd9d8c6a-c776-425c-9098-90899bef8810" providerId="ADAL" clId="{4CC53353-2735-4C19-84D7-9C95CF80D829}" dt="2021-10-04T20:56:55.569" v="2231" actId="14100"/>
          <ac:picMkLst>
            <pc:docMk/>
            <pc:sldMk cId="3621844957" sldId="551"/>
            <ac:picMk id="5" creationId="{9ABC96B4-8901-4473-9B8D-7E0B46D5D0FC}"/>
          </ac:picMkLst>
        </pc:picChg>
        <pc:picChg chg="add mod">
          <ac:chgData name="Robertson, Scott" userId="dd9d8c6a-c776-425c-9098-90899bef8810" providerId="ADAL" clId="{4CC53353-2735-4C19-84D7-9C95CF80D829}" dt="2021-10-04T20:56:59.233" v="2232" actId="1076"/>
          <ac:picMkLst>
            <pc:docMk/>
            <pc:sldMk cId="3621844957" sldId="551"/>
            <ac:picMk id="6" creationId="{8B158160-B8F6-4F54-AE04-EB797B112185}"/>
          </ac:picMkLst>
        </pc:picChg>
        <pc:picChg chg="del">
          <ac:chgData name="Robertson, Scott" userId="dd9d8c6a-c776-425c-9098-90899bef8810" providerId="ADAL" clId="{4CC53353-2735-4C19-84D7-9C95CF80D829}" dt="2021-10-04T20:35:20.299" v="2151" actId="478"/>
          <ac:picMkLst>
            <pc:docMk/>
            <pc:sldMk cId="3621844957" sldId="551"/>
            <ac:picMk id="54276" creationId="{00000000-0000-0000-0000-000000000000}"/>
          </ac:picMkLst>
        </pc:picChg>
      </pc:sldChg>
    </pc:docChg>
  </pc:docChgLst>
  <pc:docChgLst>
    <pc:chgData name="Scott Robertson" userId="dd9d8c6a-c776-425c-9098-90899bef8810" providerId="ADAL" clId="{4CC53353-2735-4C19-84D7-9C95CF80D829}"/>
    <pc:docChg chg="undo custSel modSld">
      <pc:chgData name="Scott Robertson" userId="dd9d8c6a-c776-425c-9098-90899bef8810" providerId="ADAL" clId="{4CC53353-2735-4C19-84D7-9C95CF80D829}" dt="2021-09-30T15:10:26.512" v="40" actId="20577"/>
      <pc:docMkLst>
        <pc:docMk/>
      </pc:docMkLst>
      <pc:sldChg chg="modSp mod">
        <pc:chgData name="Scott Robertson" userId="dd9d8c6a-c776-425c-9098-90899bef8810" providerId="ADAL" clId="{4CC53353-2735-4C19-84D7-9C95CF80D829}" dt="2021-09-30T15:10:26.512" v="40" actId="20577"/>
        <pc:sldMkLst>
          <pc:docMk/>
          <pc:sldMk cId="0" sldId="258"/>
        </pc:sldMkLst>
        <pc:spChg chg="mod">
          <ac:chgData name="Scott Robertson" userId="dd9d8c6a-c776-425c-9098-90899bef8810" providerId="ADAL" clId="{4CC53353-2735-4C19-84D7-9C95CF80D829}" dt="2021-09-30T15:10:26.512" v="40" actId="20577"/>
          <ac:spMkLst>
            <pc:docMk/>
            <pc:sldMk cId="0" sldId="258"/>
            <ac:spMk id="2051" creationId="{00000000-0000-0000-0000-000000000000}"/>
          </ac:spMkLst>
        </pc:spChg>
      </pc:sldChg>
      <pc:sldChg chg="modSp mod">
        <pc:chgData name="Scott Robertson" userId="dd9d8c6a-c776-425c-9098-90899bef8810" providerId="ADAL" clId="{4CC53353-2735-4C19-84D7-9C95CF80D829}" dt="2021-09-30T14:20:12.763" v="33" actId="14100"/>
        <pc:sldMkLst>
          <pc:docMk/>
          <pc:sldMk cId="0" sldId="440"/>
        </pc:sldMkLst>
        <pc:spChg chg="mod">
          <ac:chgData name="Scott Robertson" userId="dd9d8c6a-c776-425c-9098-90899bef8810" providerId="ADAL" clId="{4CC53353-2735-4C19-84D7-9C95CF80D829}" dt="2021-09-30T14:20:12.763" v="33" actId="14100"/>
          <ac:spMkLst>
            <pc:docMk/>
            <pc:sldMk cId="0" sldId="440"/>
            <ac:spMk id="3075" creationId="{00000000-0000-0000-0000-000000000000}"/>
          </ac:spMkLst>
        </pc:spChg>
      </pc:sldChg>
      <pc:sldChg chg="modSp">
        <pc:chgData name="Scott Robertson" userId="dd9d8c6a-c776-425c-9098-90899bef8810" providerId="ADAL" clId="{4CC53353-2735-4C19-84D7-9C95CF80D829}" dt="2021-09-30T14:21:23.565" v="34" actId="2711"/>
        <pc:sldMkLst>
          <pc:docMk/>
          <pc:sldMk cId="0" sldId="479"/>
        </pc:sldMkLst>
        <pc:spChg chg="mod">
          <ac:chgData name="Scott Robertson" userId="dd9d8c6a-c776-425c-9098-90899bef8810" providerId="ADAL" clId="{4CC53353-2735-4C19-84D7-9C95CF80D829}" dt="2021-09-30T14:21:23.565" v="34" actId="2711"/>
          <ac:spMkLst>
            <pc:docMk/>
            <pc:sldMk cId="0" sldId="479"/>
            <ac:spMk id="3" creationId="{00000000-0000-0000-0000-000000000000}"/>
          </ac:spMkLst>
        </pc:spChg>
      </pc:sldChg>
      <pc:sldChg chg="modSp mod">
        <pc:chgData name="Scott Robertson" userId="dd9d8c6a-c776-425c-9098-90899bef8810" providerId="ADAL" clId="{4CC53353-2735-4C19-84D7-9C95CF80D829}" dt="2021-09-30T14:31:04.363" v="38" actId="14100"/>
        <pc:sldMkLst>
          <pc:docMk/>
          <pc:sldMk cId="2996371208" sldId="538"/>
        </pc:sldMkLst>
        <pc:spChg chg="mod">
          <ac:chgData name="Scott Robertson" userId="dd9d8c6a-c776-425c-9098-90899bef8810" providerId="ADAL" clId="{4CC53353-2735-4C19-84D7-9C95CF80D829}" dt="2021-09-30T14:31:04.363" v="38" actId="14100"/>
          <ac:spMkLst>
            <pc:docMk/>
            <pc:sldMk cId="2996371208" sldId="538"/>
            <ac:spMk id="5" creationId="{00000000-0000-0000-0000-000000000000}"/>
          </ac:spMkLst>
        </pc:spChg>
      </pc:sldChg>
    </pc:docChg>
  </pc:docChgLst>
  <pc:docChgLst>
    <pc:chgData name="Robertson, Scott" userId="dd9d8c6a-c776-425c-9098-90899bef8810" providerId="ADAL" clId="{8B21A669-243C-4945-BAB2-CFBD86D2AB73}"/>
    <pc:docChg chg="modSld">
      <pc:chgData name="Robertson, Scott" userId="dd9d8c6a-c776-425c-9098-90899bef8810" providerId="ADAL" clId="{8B21A669-243C-4945-BAB2-CFBD86D2AB73}" dt="2021-10-13T18:20:03.236" v="0" actId="571"/>
      <pc:docMkLst>
        <pc:docMk/>
      </pc:docMkLst>
      <pc:sldChg chg="addSp modSp">
        <pc:chgData name="Robertson, Scott" userId="dd9d8c6a-c776-425c-9098-90899bef8810" providerId="ADAL" clId="{8B21A669-243C-4945-BAB2-CFBD86D2AB73}" dt="2021-10-13T18:20:03.236" v="0" actId="571"/>
        <pc:sldMkLst>
          <pc:docMk/>
          <pc:sldMk cId="0" sldId="527"/>
        </pc:sldMkLst>
        <pc:picChg chg="add mod">
          <ac:chgData name="Robertson, Scott" userId="dd9d8c6a-c776-425c-9098-90899bef8810" providerId="ADAL" clId="{8B21A669-243C-4945-BAB2-CFBD86D2AB73}" dt="2021-10-13T18:20:03.236" v="0" actId="571"/>
          <ac:picMkLst>
            <pc:docMk/>
            <pc:sldMk cId="0" sldId="527"/>
            <ac:picMk id="7" creationId="{BB810702-290C-453A-800F-48D940F8ED6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7346" name="Rectangle 2"/>
          <p:cNvSpPr>
            <a:spLocks noGrp="1" noChangeArrowheads="1"/>
          </p:cNvSpPr>
          <p:nvPr>
            <p:ph type="hdr" sz="quarter"/>
          </p:nvPr>
        </p:nvSpPr>
        <p:spPr bwMode="auto">
          <a:xfrm>
            <a:off x="1" y="0"/>
            <a:ext cx="4029282" cy="350760"/>
          </a:xfrm>
          <a:prstGeom prst="rect">
            <a:avLst/>
          </a:prstGeom>
          <a:noFill/>
          <a:ln w="9525">
            <a:noFill/>
            <a:miter lim="800000"/>
            <a:headEnd/>
            <a:tailEnd/>
          </a:ln>
          <a:effectLst/>
        </p:spPr>
        <p:txBody>
          <a:bodyPr vert="horz" wrap="square" lIns="91619" tIns="45809" rIns="91619" bIns="45809" numCol="1" anchor="t" anchorCtr="0" compatLnSpc="1">
            <a:prstTxWarp prst="textNoShape">
              <a:avLst/>
            </a:prstTxWarp>
          </a:bodyPr>
          <a:lstStyle>
            <a:lvl1pPr algn="l" defTabSz="915853">
              <a:defRPr sz="1200">
                <a:latin typeface="Times New Roman" pitchFamily="18" charset="0"/>
              </a:defRPr>
            </a:lvl1pPr>
          </a:lstStyle>
          <a:p>
            <a:pPr>
              <a:defRPr/>
            </a:pPr>
            <a:endParaRPr lang="en-US" dirty="0"/>
          </a:p>
        </p:txBody>
      </p:sp>
      <p:sp>
        <p:nvSpPr>
          <p:cNvPr id="697347" name="Rectangle 3"/>
          <p:cNvSpPr>
            <a:spLocks noGrp="1" noChangeArrowheads="1"/>
          </p:cNvSpPr>
          <p:nvPr>
            <p:ph type="dt" sz="quarter" idx="1"/>
          </p:nvPr>
        </p:nvSpPr>
        <p:spPr bwMode="auto">
          <a:xfrm>
            <a:off x="5265014" y="0"/>
            <a:ext cx="4029282" cy="350760"/>
          </a:xfrm>
          <a:prstGeom prst="rect">
            <a:avLst/>
          </a:prstGeom>
          <a:noFill/>
          <a:ln w="9525">
            <a:noFill/>
            <a:miter lim="800000"/>
            <a:headEnd/>
            <a:tailEnd/>
          </a:ln>
          <a:effectLst/>
        </p:spPr>
        <p:txBody>
          <a:bodyPr vert="horz" wrap="square" lIns="91619" tIns="45809" rIns="91619" bIns="45809" numCol="1" anchor="t" anchorCtr="0" compatLnSpc="1">
            <a:prstTxWarp prst="textNoShape">
              <a:avLst/>
            </a:prstTxWarp>
          </a:bodyPr>
          <a:lstStyle>
            <a:lvl1pPr algn="r" defTabSz="915853">
              <a:defRPr sz="1200">
                <a:latin typeface="Times New Roman" pitchFamily="18" charset="0"/>
              </a:defRPr>
            </a:lvl1pPr>
          </a:lstStyle>
          <a:p>
            <a:pPr>
              <a:defRPr/>
            </a:pPr>
            <a:endParaRPr lang="en-US" dirty="0"/>
          </a:p>
        </p:txBody>
      </p:sp>
      <p:sp>
        <p:nvSpPr>
          <p:cNvPr id="697348" name="Rectangle 4"/>
          <p:cNvSpPr>
            <a:spLocks noGrp="1" noChangeArrowheads="1"/>
          </p:cNvSpPr>
          <p:nvPr>
            <p:ph type="ftr" sz="quarter" idx="2"/>
          </p:nvPr>
        </p:nvSpPr>
        <p:spPr bwMode="auto">
          <a:xfrm>
            <a:off x="1" y="6658443"/>
            <a:ext cx="4029282" cy="350760"/>
          </a:xfrm>
          <a:prstGeom prst="rect">
            <a:avLst/>
          </a:prstGeom>
          <a:noFill/>
          <a:ln w="9525">
            <a:noFill/>
            <a:miter lim="800000"/>
            <a:headEnd/>
            <a:tailEnd/>
          </a:ln>
          <a:effectLst/>
        </p:spPr>
        <p:txBody>
          <a:bodyPr vert="horz" wrap="square" lIns="91619" tIns="45809" rIns="91619" bIns="45809" numCol="1" anchor="b" anchorCtr="0" compatLnSpc="1">
            <a:prstTxWarp prst="textNoShape">
              <a:avLst/>
            </a:prstTxWarp>
          </a:bodyPr>
          <a:lstStyle>
            <a:lvl1pPr algn="l" defTabSz="915853">
              <a:defRPr sz="1200">
                <a:latin typeface="Times New Roman" pitchFamily="18" charset="0"/>
              </a:defRPr>
            </a:lvl1pPr>
          </a:lstStyle>
          <a:p>
            <a:pPr>
              <a:defRPr/>
            </a:pPr>
            <a:endParaRPr lang="en-US" dirty="0"/>
          </a:p>
        </p:txBody>
      </p:sp>
      <p:sp>
        <p:nvSpPr>
          <p:cNvPr id="697349" name="Rectangle 5"/>
          <p:cNvSpPr>
            <a:spLocks noGrp="1" noChangeArrowheads="1"/>
          </p:cNvSpPr>
          <p:nvPr>
            <p:ph type="sldNum" sz="quarter" idx="3"/>
          </p:nvPr>
        </p:nvSpPr>
        <p:spPr bwMode="auto">
          <a:xfrm>
            <a:off x="5265014" y="6658443"/>
            <a:ext cx="4029282" cy="350760"/>
          </a:xfrm>
          <a:prstGeom prst="rect">
            <a:avLst/>
          </a:prstGeom>
          <a:noFill/>
          <a:ln w="9525">
            <a:noFill/>
            <a:miter lim="800000"/>
            <a:headEnd/>
            <a:tailEnd/>
          </a:ln>
          <a:effectLst/>
        </p:spPr>
        <p:txBody>
          <a:bodyPr vert="horz" wrap="square" lIns="91619" tIns="45809" rIns="91619" bIns="45809" numCol="1" anchor="b" anchorCtr="0" compatLnSpc="1">
            <a:prstTxWarp prst="textNoShape">
              <a:avLst/>
            </a:prstTxWarp>
          </a:bodyPr>
          <a:lstStyle>
            <a:lvl1pPr algn="r" defTabSz="915853">
              <a:defRPr sz="1200">
                <a:latin typeface="Times New Roman" pitchFamily="18" charset="0"/>
              </a:defRPr>
            </a:lvl1pPr>
          </a:lstStyle>
          <a:p>
            <a:pPr>
              <a:defRPr/>
            </a:pPr>
            <a:fld id="{691C14B9-69CE-4746-94B0-C4FAD1BCB94E}" type="slidenum">
              <a:rPr lang="en-US"/>
              <a:pPr>
                <a:defRPr/>
              </a:pPr>
              <a:t>‹#›</a:t>
            </a:fld>
            <a:endParaRPr lang="en-US" dirty="0"/>
          </a:p>
        </p:txBody>
      </p:sp>
    </p:spTree>
    <p:extLst>
      <p:ext uri="{BB962C8B-B14F-4D97-AF65-F5344CB8AC3E}">
        <p14:creationId xmlns:p14="http://schemas.microsoft.com/office/powerpoint/2010/main" val="3465959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4029282" cy="351957"/>
          </a:xfrm>
          <a:prstGeom prst="rect">
            <a:avLst/>
          </a:prstGeom>
          <a:noFill/>
          <a:ln w="9525">
            <a:noFill/>
            <a:miter lim="800000"/>
            <a:headEnd/>
            <a:tailEnd/>
          </a:ln>
          <a:effectLst/>
        </p:spPr>
        <p:txBody>
          <a:bodyPr vert="horz" wrap="square" lIns="93118" tIns="46559" rIns="93118" bIns="46559" numCol="1" anchor="t" anchorCtr="0" compatLnSpc="1">
            <a:prstTxWarp prst="textNoShape">
              <a:avLst/>
            </a:prstTxWarp>
          </a:bodyPr>
          <a:lstStyle>
            <a:lvl1pPr algn="l" defTabSz="930138">
              <a:defRPr sz="1200">
                <a:latin typeface="Times New Roman" pitchFamily="18" charset="0"/>
              </a:defRPr>
            </a:lvl1pPr>
          </a:lstStyle>
          <a:p>
            <a:pPr>
              <a:defRPr/>
            </a:pPr>
            <a:endParaRPr lang="en-US" dirty="0"/>
          </a:p>
        </p:txBody>
      </p:sp>
      <p:sp>
        <p:nvSpPr>
          <p:cNvPr id="3075" name="Rectangle 3"/>
          <p:cNvSpPr>
            <a:spLocks noGrp="1" noChangeArrowheads="1"/>
          </p:cNvSpPr>
          <p:nvPr>
            <p:ph type="dt" idx="1"/>
          </p:nvPr>
        </p:nvSpPr>
        <p:spPr bwMode="auto">
          <a:xfrm>
            <a:off x="5267119" y="0"/>
            <a:ext cx="4029282" cy="351957"/>
          </a:xfrm>
          <a:prstGeom prst="rect">
            <a:avLst/>
          </a:prstGeom>
          <a:noFill/>
          <a:ln w="9525">
            <a:noFill/>
            <a:miter lim="800000"/>
            <a:headEnd/>
            <a:tailEnd/>
          </a:ln>
          <a:effectLst/>
        </p:spPr>
        <p:txBody>
          <a:bodyPr vert="horz" wrap="square" lIns="93118" tIns="46559" rIns="93118" bIns="46559" numCol="1" anchor="t" anchorCtr="0" compatLnSpc="1">
            <a:prstTxWarp prst="textNoShape">
              <a:avLst/>
            </a:prstTxWarp>
          </a:bodyPr>
          <a:lstStyle>
            <a:lvl1pPr algn="r" defTabSz="930138">
              <a:defRPr sz="1200">
                <a:latin typeface="Times New Roman" pitchFamily="18" charset="0"/>
              </a:defRPr>
            </a:lvl1pPr>
          </a:lstStyle>
          <a:p>
            <a:pPr>
              <a:defRPr/>
            </a:pPr>
            <a:endParaRPr lang="en-US" dirty="0"/>
          </a:p>
        </p:txBody>
      </p:sp>
      <p:sp>
        <p:nvSpPr>
          <p:cNvPr id="71684"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1239942" y="3329222"/>
            <a:ext cx="6816518" cy="3155638"/>
          </a:xfrm>
          <a:prstGeom prst="rect">
            <a:avLst/>
          </a:prstGeom>
          <a:noFill/>
          <a:ln w="9525">
            <a:noFill/>
            <a:miter lim="800000"/>
            <a:headEnd/>
            <a:tailEnd/>
          </a:ln>
          <a:effectLst/>
        </p:spPr>
        <p:txBody>
          <a:bodyPr vert="horz" wrap="square" lIns="93118" tIns="46559" rIns="93118" bIns="46559" numCol="1" anchor="t" anchorCtr="0" compatLnSpc="1">
            <a:prstTxWarp prst="textNoShape">
              <a:avLst/>
            </a:prstTxWarp>
          </a:bodyPr>
          <a:lstStyle/>
          <a:p>
            <a:pPr lvl="0"/>
            <a:r>
              <a:rPr lang="en-US" noProof="0"/>
              <a:t>word</a:t>
            </a:r>
          </a:p>
        </p:txBody>
      </p:sp>
      <p:sp>
        <p:nvSpPr>
          <p:cNvPr id="3078" name="Rectangle 6"/>
          <p:cNvSpPr>
            <a:spLocks noGrp="1" noChangeArrowheads="1"/>
          </p:cNvSpPr>
          <p:nvPr>
            <p:ph type="ftr" sz="quarter" idx="4"/>
          </p:nvPr>
        </p:nvSpPr>
        <p:spPr bwMode="auto">
          <a:xfrm>
            <a:off x="1" y="6658444"/>
            <a:ext cx="4029282" cy="351957"/>
          </a:xfrm>
          <a:prstGeom prst="rect">
            <a:avLst/>
          </a:prstGeom>
          <a:noFill/>
          <a:ln w="9525">
            <a:noFill/>
            <a:miter lim="800000"/>
            <a:headEnd/>
            <a:tailEnd/>
          </a:ln>
          <a:effectLst/>
        </p:spPr>
        <p:txBody>
          <a:bodyPr vert="horz" wrap="square" lIns="93118" tIns="46559" rIns="93118" bIns="46559" numCol="1" anchor="b" anchorCtr="0" compatLnSpc="1">
            <a:prstTxWarp prst="textNoShape">
              <a:avLst/>
            </a:prstTxWarp>
          </a:bodyPr>
          <a:lstStyle>
            <a:lvl1pPr algn="l" defTabSz="930138">
              <a:defRPr sz="1200">
                <a:latin typeface="Times New Roman" pitchFamily="18" charset="0"/>
              </a:defRPr>
            </a:lvl1pPr>
          </a:lstStyle>
          <a:p>
            <a:pPr>
              <a:defRPr/>
            </a:pPr>
            <a:endParaRPr lang="en-US" dirty="0"/>
          </a:p>
        </p:txBody>
      </p:sp>
      <p:sp>
        <p:nvSpPr>
          <p:cNvPr id="3079" name="Rectangle 7"/>
          <p:cNvSpPr>
            <a:spLocks noGrp="1" noChangeArrowheads="1"/>
          </p:cNvSpPr>
          <p:nvPr>
            <p:ph type="sldNum" sz="quarter" idx="5"/>
          </p:nvPr>
        </p:nvSpPr>
        <p:spPr bwMode="auto">
          <a:xfrm>
            <a:off x="5267119" y="6658444"/>
            <a:ext cx="4029282" cy="351957"/>
          </a:xfrm>
          <a:prstGeom prst="rect">
            <a:avLst/>
          </a:prstGeom>
          <a:noFill/>
          <a:ln w="9525">
            <a:noFill/>
            <a:miter lim="800000"/>
            <a:headEnd/>
            <a:tailEnd/>
          </a:ln>
          <a:effectLst/>
        </p:spPr>
        <p:txBody>
          <a:bodyPr vert="horz" wrap="square" lIns="93118" tIns="46559" rIns="93118" bIns="46559" numCol="1" anchor="b" anchorCtr="0" compatLnSpc="1">
            <a:prstTxWarp prst="textNoShape">
              <a:avLst/>
            </a:prstTxWarp>
          </a:bodyPr>
          <a:lstStyle>
            <a:lvl1pPr algn="r" defTabSz="930138">
              <a:defRPr sz="1200">
                <a:latin typeface="Times New Roman" pitchFamily="18" charset="0"/>
              </a:defRPr>
            </a:lvl1pPr>
          </a:lstStyle>
          <a:p>
            <a:pPr>
              <a:defRPr/>
            </a:pPr>
            <a:fld id="{7E4ED379-BE87-4858-A4BB-D37AC5CA57D3}" type="slidenum">
              <a:rPr lang="en-US"/>
              <a:pPr>
                <a:defRPr/>
              </a:pPr>
              <a:t>‹#›</a:t>
            </a:fld>
            <a:endParaRPr lang="en-US" dirty="0"/>
          </a:p>
        </p:txBody>
      </p:sp>
    </p:spTree>
    <p:extLst>
      <p:ext uri="{BB962C8B-B14F-4D97-AF65-F5344CB8AC3E}">
        <p14:creationId xmlns:p14="http://schemas.microsoft.com/office/powerpoint/2010/main" val="9179089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8CE469F-345F-43A6-A3B9-220C98506759}" type="slidenum">
              <a:rPr lang="en-US" altLang="en-US" sz="1200" smtClean="0">
                <a:latin typeface="Times New Roman" pitchFamily="18" charset="0"/>
              </a:rPr>
              <a:pPr algn="r" eaLnBrk="1" hangingPunct="1">
                <a:spcBef>
                  <a:spcPct val="0"/>
                </a:spcBef>
              </a:pPr>
              <a:t>1</a:t>
            </a:fld>
            <a:endParaRPr lang="en-US" altLang="en-US" sz="1200" dirty="0">
              <a:latin typeface="Times New Roman" pitchFamily="18" charset="0"/>
            </a:endParaRPr>
          </a:p>
        </p:txBody>
      </p:sp>
      <p:sp>
        <p:nvSpPr>
          <p:cNvPr id="72707"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xfrm>
            <a:off x="928378" y="3329222"/>
            <a:ext cx="7439646" cy="3155638"/>
          </a:xfrm>
          <a:solidFill>
            <a:srgbClr val="FFFFFF"/>
          </a:solidFill>
          <a:ln>
            <a:solidFill>
              <a:srgbClr val="000000"/>
            </a:solidFill>
          </a:ln>
        </p:spPr>
        <p:txBody>
          <a:bodyPr/>
          <a:lstStyle/>
          <a:p>
            <a:pPr eaLnBrk="1" hangingPunct="1">
              <a:defRPr/>
            </a:pPr>
            <a:r>
              <a:rPr lang="en-US" altLang="en-US" b="1" dirty="0"/>
              <a:t> </a:t>
            </a:r>
            <a:endParaRPr lang="en-US" altLang="en-US" dirty="0"/>
          </a:p>
          <a:p>
            <a:pPr eaLnBrk="1" hangingPunct="1">
              <a:defRPr/>
            </a:pPr>
            <a:r>
              <a:rPr lang="en-US" altLang="en-US" b="1" dirty="0"/>
              <a:t>Self Intro</a:t>
            </a:r>
          </a:p>
          <a:p>
            <a:pPr eaLnBrk="1" hangingPunct="1">
              <a:defRPr/>
            </a:pPr>
            <a:endParaRPr lang="en-US" altLang="en-US" b="1" dirty="0"/>
          </a:p>
          <a:p>
            <a:pPr eaLnBrk="1" hangingPunct="1">
              <a:defRPr/>
            </a:pPr>
            <a:r>
              <a:rPr lang="en-US" altLang="en-US" b="1" dirty="0"/>
              <a:t>Sign in sheet for credit to fill out application</a:t>
            </a:r>
          </a:p>
          <a:p>
            <a:pPr eaLnBrk="1" hangingPunct="1">
              <a:defRPr/>
            </a:pPr>
            <a:endParaRPr lang="en-US" altLang="en-US" b="1" dirty="0"/>
          </a:p>
          <a:p>
            <a:pPr eaLnBrk="1" hangingPunct="1">
              <a:defRPr/>
            </a:pPr>
            <a:r>
              <a:rPr lang="en-US" altLang="en-US" b="1" dirty="0"/>
              <a:t>MAB Local Projects website</a:t>
            </a:r>
          </a:p>
          <a:p>
            <a:pPr marL="171450" indent="-171450" eaLnBrk="1" hangingPunct="1">
              <a:buFont typeface="Arial" panose="020B0604020202020204" pitchFamily="34" charset="0"/>
              <a:buChar char="•"/>
              <a:defRPr/>
            </a:pPr>
            <a:r>
              <a:rPr lang="en-US" altLang="en-US" b="1" dirty="0"/>
              <a:t>Announcement Letter</a:t>
            </a:r>
          </a:p>
          <a:p>
            <a:pPr marL="171450" indent="-171450" eaLnBrk="1" hangingPunct="1">
              <a:buFont typeface="Arial" panose="020B0604020202020204" pitchFamily="34" charset="0"/>
              <a:buChar char="•"/>
              <a:defRPr/>
            </a:pPr>
            <a:r>
              <a:rPr lang="en-US" altLang="en-US" b="1" dirty="0"/>
              <a:t>Grant application guide</a:t>
            </a:r>
          </a:p>
          <a:p>
            <a:pPr marL="171450" indent="-171450" eaLnBrk="1" hangingPunct="1">
              <a:buFont typeface="Arial" panose="020B0604020202020204" pitchFamily="34" charset="0"/>
              <a:buChar char="•"/>
              <a:defRPr/>
            </a:pPr>
            <a:r>
              <a:rPr lang="en-US" altLang="en-US" b="1" dirty="0"/>
              <a:t>PowerPoint Presentation</a:t>
            </a:r>
          </a:p>
          <a:p>
            <a:pPr marL="171450" indent="-171450" eaLnBrk="1" hangingPunct="1">
              <a:buFont typeface="Arial" panose="020B0604020202020204" pitchFamily="34" charset="0"/>
              <a:buChar char="•"/>
              <a:defRPr/>
            </a:pPr>
            <a:r>
              <a:rPr lang="en-US" altLang="en-US" b="1" dirty="0"/>
              <a:t>Local projects guidebook / Appendix / ROW Guide /  Bike/Ped manual </a:t>
            </a:r>
          </a:p>
          <a:p>
            <a:pPr eaLnBrk="1" hangingPunct="1">
              <a:defRPr/>
            </a:pPr>
            <a:endParaRPr lang="en-US" b="1" dirty="0"/>
          </a:p>
          <a:p>
            <a:pPr eaLnBrk="1" hangingPunct="1">
              <a:defRPr/>
            </a:pPr>
            <a:r>
              <a:rPr lang="en-US" b="1" dirty="0"/>
              <a:t>Ask questions at anytime – one at a time</a:t>
            </a:r>
          </a:p>
          <a:p>
            <a:pPr eaLnBrk="1" hangingPunct="1">
              <a:defRPr/>
            </a:pPr>
            <a:endParaRPr lang="en-US" b="1" dirty="0"/>
          </a:p>
          <a:p>
            <a:pPr eaLnBrk="1" hangingPunct="1">
              <a:defRPr/>
            </a:pPr>
            <a:r>
              <a:rPr lang="en-US" b="1" dirty="0"/>
              <a:t>Session will last about an hour.  Will hang around for further questions</a:t>
            </a:r>
          </a:p>
          <a:p>
            <a:pPr eaLnBrk="1" hangingPunct="1">
              <a:defRPr/>
            </a:pPr>
            <a:endParaRPr lang="en-US" b="1" dirty="0"/>
          </a:p>
          <a:p>
            <a:pPr eaLnBrk="1" hangingPunct="1">
              <a:defRPr/>
            </a:pPr>
            <a:r>
              <a:rPr lang="en-US" b="1" dirty="0"/>
              <a:t>VIT Room – active for this session?</a:t>
            </a:r>
          </a:p>
          <a:p>
            <a:pPr marL="171450" indent="-171450" eaLnBrk="1" hangingPunct="1">
              <a:buFont typeface="Arial" panose="020B0604020202020204" pitchFamily="34" charset="0"/>
              <a:buChar char="•"/>
              <a:defRPr/>
            </a:pPr>
            <a:endParaRPr lang="en-US" altLang="en-US" dirty="0"/>
          </a:p>
          <a:p>
            <a:pPr marL="171450" indent="-171450" eaLnBrk="1" hangingPunct="1">
              <a:buFont typeface="Arial" panose="020B0604020202020204" pitchFamily="34" charset="0"/>
              <a:buChar char="•"/>
              <a:defRPr/>
            </a:pP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These are projects that were previously eligible in the TE program</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0260C5B-676F-4859-8970-5FA17D9003AC}" type="slidenum">
              <a:rPr lang="en-US" altLang="en-US" sz="1200" smtClean="0">
                <a:latin typeface="Times New Roman" pitchFamily="18" charset="0"/>
              </a:rPr>
              <a:pPr algn="r" eaLnBrk="1" hangingPunct="1">
                <a:spcBef>
                  <a:spcPct val="0"/>
                </a:spcBef>
              </a:pPr>
              <a:t>20</a:t>
            </a:fld>
            <a:endParaRPr lang="en-US" altLang="en-US" sz="1200" dirty="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These are projects that were previously eligible in the TE program</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0260C5B-676F-4859-8970-5FA17D9003AC}" type="slidenum">
              <a:rPr lang="en-US" altLang="en-US" sz="1200" smtClean="0">
                <a:latin typeface="Times New Roman" pitchFamily="18" charset="0"/>
              </a:rPr>
              <a:pPr algn="r" eaLnBrk="1" hangingPunct="1">
                <a:spcBef>
                  <a:spcPct val="0"/>
                </a:spcBef>
              </a:pPr>
              <a:t>21</a:t>
            </a:fld>
            <a:endParaRPr lang="en-US" altLang="en-US" sz="1200" dirty="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Revised LP guidebook has a section on scoping studies.</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31C8B6D8-A000-4F77-B12B-CBF26710DAF2}" type="slidenum">
              <a:rPr lang="en-US" altLang="en-US" sz="1200" smtClean="0">
                <a:latin typeface="Times New Roman" pitchFamily="18" charset="0"/>
              </a:rPr>
              <a:pPr algn="r" eaLnBrk="1" hangingPunct="1">
                <a:spcBef>
                  <a:spcPct val="0"/>
                </a:spcBef>
              </a:pPr>
              <a:t>22</a:t>
            </a:fld>
            <a:endParaRPr lang="en-US" altLang="en-US" sz="1200" dirty="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Invoice submittal practices are described in the guidebook for required receipts and budget tracking.</a:t>
            </a: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9BC9E51-C612-4976-9E92-C78CFC907E21}" type="slidenum">
              <a:rPr lang="en-US" altLang="en-US" sz="1200" smtClean="0">
                <a:latin typeface="Times New Roman" pitchFamily="18" charset="0"/>
              </a:rPr>
              <a:pPr algn="r" eaLnBrk="1" hangingPunct="1">
                <a:spcBef>
                  <a:spcPct val="0"/>
                </a:spcBef>
              </a:pPr>
              <a:t>23</a:t>
            </a:fld>
            <a:endParaRPr lang="en-US" altLang="en-US" sz="1200" dirty="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BABC932-69BE-4D11-A1A7-D025CE31B858}" type="slidenum">
              <a:rPr lang="en-US" altLang="en-US" sz="1200" smtClean="0">
                <a:latin typeface="Times New Roman" pitchFamily="18" charset="0"/>
              </a:rPr>
              <a:pPr algn="r" eaLnBrk="1" hangingPunct="1">
                <a:spcBef>
                  <a:spcPct val="0"/>
                </a:spcBef>
              </a:pPr>
              <a:t>24</a:t>
            </a:fld>
            <a:endParaRPr lang="en-US" altLang="en-US" sz="1200" dirty="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2944813" y="517525"/>
            <a:ext cx="3506787" cy="2628900"/>
          </a:xfrm>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Preferred Alternative is where Scoping Study ends.</a:t>
            </a: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498EC19-745F-4F47-A352-70F1F3C6B0F2}" type="slidenum">
              <a:rPr lang="en-US" altLang="en-US" sz="1200" smtClean="0">
                <a:latin typeface="Times New Roman" pitchFamily="18" charset="0"/>
              </a:rPr>
              <a:pPr algn="r" eaLnBrk="1" hangingPunct="1">
                <a:spcBef>
                  <a:spcPct val="0"/>
                </a:spcBef>
              </a:pPr>
              <a:t>25</a:t>
            </a:fld>
            <a:endParaRPr lang="en-US" altLang="en-US" sz="1200" dirty="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9CCED59-8BE9-495C-9903-89E86562CFE7}" type="slidenum">
              <a:rPr lang="en-US" altLang="en-US" sz="1200" smtClean="0">
                <a:latin typeface="Times New Roman" pitchFamily="18" charset="0"/>
              </a:rPr>
              <a:pPr algn="r" eaLnBrk="1" hangingPunct="1">
                <a:spcBef>
                  <a:spcPct val="0"/>
                </a:spcBef>
              </a:pPr>
              <a:t>26</a:t>
            </a:fld>
            <a:endParaRPr lang="en-US" altLang="en-US" sz="1200" dirty="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Project Management can overwhelm town staff </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E9DEC27-6EC1-445F-BA80-CFBCC73F48FF}" type="slidenum">
              <a:rPr lang="en-US" altLang="en-US" sz="1200" smtClean="0">
                <a:latin typeface="Times New Roman" pitchFamily="18" charset="0"/>
              </a:rPr>
              <a:pPr algn="r" eaLnBrk="1" hangingPunct="1">
                <a:spcBef>
                  <a:spcPct val="0"/>
                </a:spcBef>
              </a:pPr>
              <a:t>27</a:t>
            </a:fld>
            <a:endParaRPr lang="en-US" altLang="en-US" sz="1200" dirty="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PDP includes an comprehensive environmental component / eveluation.</a:t>
            </a:r>
          </a:p>
          <a:p>
            <a:endParaRPr lang="en-US" altLang="en-US" dirty="0"/>
          </a:p>
          <a:p>
            <a:endParaRPr lang="en-US" altLang="en-US" dirty="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0ABB00B-A5F0-4DFE-B084-B14B16B5305B}" type="slidenum">
              <a:rPr lang="en-US" altLang="en-US" sz="1200" smtClean="0">
                <a:latin typeface="Times New Roman" pitchFamily="18" charset="0"/>
              </a:rPr>
              <a:pPr algn="r" eaLnBrk="1" hangingPunct="1">
                <a:spcBef>
                  <a:spcPct val="0"/>
                </a:spcBef>
              </a:pPr>
              <a:t>28</a:t>
            </a:fld>
            <a:endParaRPr lang="en-US" altLang="en-US" sz="1200" dirty="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VTrans PM will assist the MPM as needed in this process</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BE04F70-A7AD-483C-B9C7-D179753A4BBC}" type="slidenum">
              <a:rPr lang="en-US" altLang="en-US" sz="1200" smtClean="0">
                <a:latin typeface="Times New Roman" pitchFamily="18" charset="0"/>
              </a:rPr>
              <a:pPr algn="r" eaLnBrk="1" hangingPunct="1">
                <a:spcBef>
                  <a:spcPct val="0"/>
                </a:spcBef>
              </a:pPr>
              <a:t>29</a:t>
            </a:fld>
            <a:endParaRPr lang="en-US" altLang="en-US" sz="1200" dirty="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8CE469F-345F-43A6-A3B9-220C98506759}" type="slidenum">
              <a:rPr lang="en-US" altLang="en-US" sz="1200" smtClean="0">
                <a:latin typeface="Times New Roman" pitchFamily="18" charset="0"/>
              </a:rPr>
              <a:pPr algn="r" eaLnBrk="1" hangingPunct="1">
                <a:spcBef>
                  <a:spcPct val="0"/>
                </a:spcBef>
              </a:pPr>
              <a:t>2</a:t>
            </a:fld>
            <a:endParaRPr lang="en-US" altLang="en-US" sz="1200" dirty="0">
              <a:latin typeface="Times New Roman" pitchFamily="18" charset="0"/>
            </a:endParaRPr>
          </a:p>
        </p:txBody>
      </p:sp>
      <p:sp>
        <p:nvSpPr>
          <p:cNvPr id="72707"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xfrm>
            <a:off x="928378" y="3329222"/>
            <a:ext cx="7439646" cy="3155638"/>
          </a:xfrm>
          <a:solidFill>
            <a:srgbClr val="FFFFFF"/>
          </a:solidFill>
          <a:ln>
            <a:solidFill>
              <a:srgbClr val="000000"/>
            </a:solidFill>
          </a:ln>
        </p:spPr>
        <p:txBody>
          <a:bodyPr/>
          <a:lstStyle/>
          <a:p>
            <a:pPr eaLnBrk="1" hangingPunct="1">
              <a:defRPr/>
            </a:pPr>
            <a:r>
              <a:rPr lang="en-US" altLang="en-US" b="1" dirty="0"/>
              <a:t> </a:t>
            </a:r>
            <a:endParaRPr lang="en-US" altLang="en-US" dirty="0"/>
          </a:p>
          <a:p>
            <a:pPr eaLnBrk="1" hangingPunct="1">
              <a:defRPr/>
            </a:pPr>
            <a:r>
              <a:rPr lang="en-US" altLang="en-US" b="1" dirty="0"/>
              <a:t>Self Intro</a:t>
            </a:r>
          </a:p>
          <a:p>
            <a:pPr eaLnBrk="1" hangingPunct="1">
              <a:defRPr/>
            </a:pPr>
            <a:endParaRPr lang="en-US" altLang="en-US" b="1" dirty="0"/>
          </a:p>
          <a:p>
            <a:pPr eaLnBrk="1" hangingPunct="1">
              <a:defRPr/>
            </a:pPr>
            <a:r>
              <a:rPr lang="en-US" altLang="en-US" b="1" dirty="0"/>
              <a:t>Sign in sheet for credit to fill out application</a:t>
            </a:r>
          </a:p>
          <a:p>
            <a:pPr eaLnBrk="1" hangingPunct="1">
              <a:defRPr/>
            </a:pPr>
            <a:endParaRPr lang="en-US" altLang="en-US" b="1" dirty="0"/>
          </a:p>
          <a:p>
            <a:pPr eaLnBrk="1" hangingPunct="1">
              <a:defRPr/>
            </a:pPr>
            <a:r>
              <a:rPr lang="en-US" altLang="en-US" b="1" dirty="0"/>
              <a:t>MAB Local Projects website</a:t>
            </a:r>
          </a:p>
          <a:p>
            <a:pPr marL="171450" indent="-171450" eaLnBrk="1" hangingPunct="1">
              <a:buFont typeface="Arial" panose="020B0604020202020204" pitchFamily="34" charset="0"/>
              <a:buChar char="•"/>
              <a:defRPr/>
            </a:pPr>
            <a:r>
              <a:rPr lang="en-US" altLang="en-US" b="1" dirty="0"/>
              <a:t>Announcement Letter</a:t>
            </a:r>
          </a:p>
          <a:p>
            <a:pPr marL="171450" indent="-171450" eaLnBrk="1" hangingPunct="1">
              <a:buFont typeface="Arial" panose="020B0604020202020204" pitchFamily="34" charset="0"/>
              <a:buChar char="•"/>
              <a:defRPr/>
            </a:pPr>
            <a:r>
              <a:rPr lang="en-US" altLang="en-US" b="1" dirty="0"/>
              <a:t>Grant application guide</a:t>
            </a:r>
          </a:p>
          <a:p>
            <a:pPr marL="171450" indent="-171450" eaLnBrk="1" hangingPunct="1">
              <a:buFont typeface="Arial" panose="020B0604020202020204" pitchFamily="34" charset="0"/>
              <a:buChar char="•"/>
              <a:defRPr/>
            </a:pPr>
            <a:r>
              <a:rPr lang="en-US" altLang="en-US" b="1" dirty="0"/>
              <a:t>PowerPoint Presentation</a:t>
            </a:r>
          </a:p>
          <a:p>
            <a:pPr marL="171450" indent="-171450" eaLnBrk="1" hangingPunct="1">
              <a:buFont typeface="Arial" panose="020B0604020202020204" pitchFamily="34" charset="0"/>
              <a:buChar char="•"/>
              <a:defRPr/>
            </a:pPr>
            <a:r>
              <a:rPr lang="en-US" altLang="en-US" b="1" dirty="0"/>
              <a:t>Local projects guidebook / Appendix / ROW Guide /  Bike/Ped manual </a:t>
            </a:r>
          </a:p>
          <a:p>
            <a:pPr eaLnBrk="1" hangingPunct="1">
              <a:defRPr/>
            </a:pPr>
            <a:endParaRPr lang="en-US" b="1" dirty="0"/>
          </a:p>
          <a:p>
            <a:pPr eaLnBrk="1" hangingPunct="1">
              <a:defRPr/>
            </a:pPr>
            <a:r>
              <a:rPr lang="en-US" b="1" dirty="0"/>
              <a:t>Ask questions at anytime – one at a time</a:t>
            </a:r>
          </a:p>
          <a:p>
            <a:pPr eaLnBrk="1" hangingPunct="1">
              <a:defRPr/>
            </a:pPr>
            <a:endParaRPr lang="en-US" b="1" dirty="0"/>
          </a:p>
          <a:p>
            <a:pPr eaLnBrk="1" hangingPunct="1">
              <a:defRPr/>
            </a:pPr>
            <a:r>
              <a:rPr lang="en-US" b="1" dirty="0"/>
              <a:t>Session will last about an hour.  Will hang around for further questions</a:t>
            </a:r>
          </a:p>
          <a:p>
            <a:pPr eaLnBrk="1" hangingPunct="1">
              <a:defRPr/>
            </a:pPr>
            <a:endParaRPr lang="en-US" b="1" dirty="0"/>
          </a:p>
          <a:p>
            <a:pPr eaLnBrk="1" hangingPunct="1">
              <a:defRPr/>
            </a:pPr>
            <a:r>
              <a:rPr lang="en-US" b="1" dirty="0"/>
              <a:t>VIT Room – active for this session?</a:t>
            </a:r>
          </a:p>
          <a:p>
            <a:pPr marL="171450" indent="-171450" eaLnBrk="1" hangingPunct="1">
              <a:buFont typeface="Arial" panose="020B0604020202020204" pitchFamily="34" charset="0"/>
              <a:buChar char="•"/>
              <a:defRPr/>
            </a:pPr>
            <a:endParaRPr lang="en-US" altLang="en-US" dirty="0"/>
          </a:p>
          <a:p>
            <a:pPr marL="171450" indent="-171450" eaLnBrk="1" hangingPunct="1">
              <a:buFont typeface="Arial" panose="020B0604020202020204" pitchFamily="34" charset="0"/>
              <a:buChar char="•"/>
              <a:defRPr/>
            </a:pPr>
            <a:endParaRPr lang="en-US" altLang="en-US" dirty="0"/>
          </a:p>
        </p:txBody>
      </p:sp>
    </p:spTree>
    <p:extLst>
      <p:ext uri="{BB962C8B-B14F-4D97-AF65-F5344CB8AC3E}">
        <p14:creationId xmlns:p14="http://schemas.microsoft.com/office/powerpoint/2010/main" val="596667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Guidebook describes different levels of bidding requirements/practices based on the amount of the contract.</a:t>
            </a: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6080ACE-60BF-4D6B-93EE-CFF9CF88FACD}" type="slidenum">
              <a:rPr lang="en-US" altLang="en-US" sz="1200" smtClean="0">
                <a:latin typeface="Times New Roman" pitchFamily="18" charset="0"/>
              </a:rPr>
              <a:pPr algn="r" eaLnBrk="1" hangingPunct="1">
                <a:spcBef>
                  <a:spcPct val="0"/>
                </a:spcBef>
              </a:pPr>
              <a:t>30</a:t>
            </a:fld>
            <a:endParaRPr lang="en-US" altLang="en-US" sz="1200" dirty="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If, at final inspection, we find that steel is marked – made in India or Canada, then we will have project complications.  Buy America will  be in upcoming slides.  </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74CEEB5-DCEE-402F-858B-95CE6DBF5EBB}" type="slidenum">
              <a:rPr lang="en-US" altLang="en-US" sz="1200" smtClean="0">
                <a:latin typeface="Times New Roman" pitchFamily="18" charset="0"/>
              </a:rPr>
              <a:pPr algn="r" eaLnBrk="1" hangingPunct="1">
                <a:spcBef>
                  <a:spcPct val="0"/>
                </a:spcBef>
              </a:pPr>
              <a:t>31</a:t>
            </a:fld>
            <a:endParaRPr lang="en-US" altLang="en-US" sz="1200" dirty="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ROW- complexity depends on number of properties and how many of those properties require appraisals rather than waiver valuations.  </a:t>
            </a: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A5B1B9C-8CEA-40D3-9D8B-7C30166A6B6D}" type="slidenum">
              <a:rPr lang="en-US" altLang="en-US" sz="1200" smtClean="0">
                <a:latin typeface="Times New Roman" pitchFamily="18" charset="0"/>
              </a:rPr>
              <a:pPr algn="r" eaLnBrk="1" hangingPunct="1">
                <a:spcBef>
                  <a:spcPct val="0"/>
                </a:spcBef>
              </a:pPr>
              <a:t>32</a:t>
            </a:fld>
            <a:endParaRPr lang="en-US" altLang="en-US" sz="1200" dirty="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4A59621-272D-4829-918F-64518C2B6A9B}" type="slidenum">
              <a:rPr lang="en-US" altLang="en-US" sz="1200" smtClean="0">
                <a:latin typeface="Times New Roman" pitchFamily="18" charset="0"/>
              </a:rPr>
              <a:pPr algn="r" eaLnBrk="1" hangingPunct="1">
                <a:spcBef>
                  <a:spcPct val="0"/>
                </a:spcBef>
              </a:pPr>
              <a:t>33</a:t>
            </a:fld>
            <a:endParaRPr lang="en-US" altLang="en-US" sz="1200" dirty="0">
              <a:latin typeface="Times New Roman" pitchFamily="18"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467D4AA-8049-4F00-A7B9-61BFAB0DEE00}" type="slidenum">
              <a:rPr lang="en-US" altLang="en-US" sz="1200" smtClean="0">
                <a:latin typeface="Times New Roman" pitchFamily="18" charset="0"/>
              </a:rPr>
              <a:pPr algn="r" eaLnBrk="1" hangingPunct="1">
                <a:spcBef>
                  <a:spcPct val="0"/>
                </a:spcBef>
              </a:pPr>
              <a:t>34</a:t>
            </a:fld>
            <a:endParaRPr lang="en-US" altLang="en-US" sz="1200" dirty="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64CEC8D-EB7C-4C6A-B42F-A393E707E5ED}" type="slidenum">
              <a:rPr lang="en-US" altLang="en-US" sz="1200" smtClean="0">
                <a:latin typeface="Times New Roman" pitchFamily="18" charset="0"/>
              </a:rPr>
              <a:pPr algn="r" eaLnBrk="1" hangingPunct="1">
                <a:spcBef>
                  <a:spcPct val="0"/>
                </a:spcBef>
              </a:pPr>
              <a:t>35</a:t>
            </a:fld>
            <a:endParaRPr lang="en-US" altLang="en-US" sz="1200" dirty="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9BD9F3C-ADE5-4AD2-81AD-39B2A00EE332}" type="slidenum">
              <a:rPr lang="en-US" altLang="en-US" sz="1200" smtClean="0">
                <a:latin typeface="Times New Roman" pitchFamily="18" charset="0"/>
              </a:rPr>
              <a:pPr algn="r" eaLnBrk="1" hangingPunct="1">
                <a:spcBef>
                  <a:spcPct val="0"/>
                </a:spcBef>
              </a:pPr>
              <a:t>36</a:t>
            </a:fld>
            <a:endParaRPr lang="en-US" altLang="en-US" sz="1200" dirty="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CC62C55-0693-4048-8119-709C2101550C}" type="slidenum">
              <a:rPr lang="en-US" altLang="en-US" sz="1200" smtClean="0">
                <a:latin typeface="Times New Roman" pitchFamily="18" charset="0"/>
              </a:rPr>
              <a:pPr algn="r" eaLnBrk="1" hangingPunct="1">
                <a:spcBef>
                  <a:spcPct val="0"/>
                </a:spcBef>
              </a:pPr>
              <a:t>37</a:t>
            </a:fld>
            <a:endParaRPr lang="en-US" altLang="en-US" sz="1200" dirty="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F983D9D-98F2-459E-AFD6-48335751F8CF}" type="slidenum">
              <a:rPr lang="en-US" altLang="en-US" sz="1200" smtClean="0">
                <a:latin typeface="Times New Roman" pitchFamily="18" charset="0"/>
              </a:rPr>
              <a:pPr algn="r" eaLnBrk="1" hangingPunct="1">
                <a:spcBef>
                  <a:spcPct val="0"/>
                </a:spcBef>
              </a:pPr>
              <a:t>38</a:t>
            </a:fld>
            <a:endParaRPr lang="en-US" altLang="en-US" sz="1200" dirty="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CC62C55-0693-4048-8119-709C2101550C}" type="slidenum">
              <a:rPr lang="en-US" altLang="en-US" sz="1200" smtClean="0">
                <a:latin typeface="Times New Roman" pitchFamily="18" charset="0"/>
              </a:rPr>
              <a:pPr algn="r" eaLnBrk="1" hangingPunct="1">
                <a:spcBef>
                  <a:spcPct val="0"/>
                </a:spcBef>
              </a:pPr>
              <a:t>39</a:t>
            </a:fld>
            <a:endParaRPr lang="en-US" altLang="en-US" sz="1200" dirty="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502FA6B-436C-44AD-8010-BA42974E5455}" type="slidenum">
              <a:rPr lang="en-US" altLang="en-US" sz="1200" smtClean="0">
                <a:latin typeface="Times New Roman" pitchFamily="18" charset="0"/>
              </a:rPr>
              <a:pPr algn="r" eaLnBrk="1" hangingPunct="1">
                <a:spcBef>
                  <a:spcPct val="0"/>
                </a:spcBef>
              </a:pPr>
              <a:t>3</a:t>
            </a:fld>
            <a:endParaRPr lang="en-US" altLang="en-US" sz="1200" dirty="0">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09431" y="3447738"/>
            <a:ext cx="7439646" cy="315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 PDP – Local Projects Guidebook  describes the PDP very well</a:t>
            </a:r>
          </a:p>
          <a:p>
            <a:pPr eaLnBrk="1" hangingPunct="1"/>
            <a:endParaRPr lang="en-US" altLang="en-US" b="1" dirty="0"/>
          </a:p>
          <a:p>
            <a:pPr eaLnBrk="1" hangingPunct="1"/>
            <a:r>
              <a:rPr lang="en-US" altLang="en-US" b="1" dirty="0"/>
              <a:t>In this session  our intent is to raise awareness of the types of physical improvements that can improve walking / biking safety and accessibility, with some examples.  </a:t>
            </a:r>
          </a:p>
          <a:p>
            <a:pPr eaLnBrk="1" hangingPunct="1"/>
            <a:endParaRPr lang="en-US" altLang="en-US" b="1" dirty="0"/>
          </a:p>
          <a:p>
            <a:pPr eaLnBrk="1" hangingPunct="1"/>
            <a:endParaRPr lang="en-US" altLang="en-US" b="1" dirty="0"/>
          </a:p>
          <a:p>
            <a:pPr eaLnBrk="1" hangingPunct="1"/>
            <a:r>
              <a:rPr lang="en-US" altLang="en-US" b="1" dirty="0"/>
              <a:t> </a:t>
            </a:r>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45C2C65-DF34-42D1-8B17-3808A2A491CE}" type="slidenum">
              <a:rPr lang="en-US" altLang="en-US" sz="1200" smtClean="0">
                <a:latin typeface="Times New Roman" pitchFamily="18" charset="0"/>
              </a:rPr>
              <a:pPr algn="r" eaLnBrk="1" hangingPunct="1">
                <a:spcBef>
                  <a:spcPct val="0"/>
                </a:spcBef>
              </a:pPr>
              <a:t>40</a:t>
            </a:fld>
            <a:endParaRPr lang="en-US" altLang="en-US" sz="1200" dirty="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5502AA73-32C8-4912-9EE3-117071674EAC}" type="slidenum">
              <a:rPr lang="en-US" altLang="en-US" sz="1200" smtClean="0">
                <a:latin typeface="Times New Roman" pitchFamily="18" charset="0"/>
              </a:rPr>
              <a:pPr algn="r" eaLnBrk="1" hangingPunct="1">
                <a:spcBef>
                  <a:spcPct val="0"/>
                </a:spcBef>
              </a:pPr>
              <a:t>41</a:t>
            </a:fld>
            <a:endParaRPr lang="en-US" altLang="en-US" sz="1200" dirty="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6289289-C815-4EF6-8374-106EF59C720B}" type="slidenum">
              <a:rPr lang="en-US" altLang="en-US" sz="1200" smtClean="0">
                <a:latin typeface="Times New Roman" pitchFamily="18" charset="0"/>
              </a:rPr>
              <a:pPr algn="r" eaLnBrk="1" hangingPunct="1">
                <a:spcBef>
                  <a:spcPct val="0"/>
                </a:spcBef>
              </a:pPr>
              <a:t>42</a:t>
            </a:fld>
            <a:endParaRPr lang="en-US" altLang="en-US" sz="1200" dirty="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7ED0BDD5-201C-4805-849E-369785B60D8B}" type="slidenum">
              <a:rPr lang="en-US" altLang="en-US" sz="1200" smtClean="0">
                <a:latin typeface="Times New Roman" pitchFamily="18" charset="0"/>
              </a:rPr>
              <a:pPr algn="r" eaLnBrk="1" hangingPunct="1">
                <a:spcBef>
                  <a:spcPct val="0"/>
                </a:spcBef>
              </a:pPr>
              <a:t>43</a:t>
            </a:fld>
            <a:endParaRPr lang="en-US" altLang="en-US" sz="1200" dirty="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E9CF565-A1E6-44BB-AD21-47814D9EB554}" type="slidenum">
              <a:rPr lang="en-US" altLang="en-US" sz="1200" smtClean="0">
                <a:latin typeface="Times New Roman" pitchFamily="18" charset="0"/>
              </a:rPr>
              <a:pPr algn="r" eaLnBrk="1" hangingPunct="1">
                <a:spcBef>
                  <a:spcPct val="0"/>
                </a:spcBef>
              </a:pPr>
              <a:t>44</a:t>
            </a:fld>
            <a:endParaRPr lang="en-US" altLang="en-US" sz="1200"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E9CF565-A1E6-44BB-AD21-47814D9EB554}" type="slidenum">
              <a:rPr lang="en-US" altLang="en-US" sz="1200" smtClean="0">
                <a:latin typeface="Times New Roman" pitchFamily="18" charset="0"/>
              </a:rPr>
              <a:pPr algn="r" eaLnBrk="1" hangingPunct="1">
                <a:spcBef>
                  <a:spcPct val="0"/>
                </a:spcBef>
              </a:pPr>
              <a:t>45</a:t>
            </a:fld>
            <a:endParaRPr lang="en-US" altLang="en-US" sz="1200" dirty="0">
              <a:latin typeface="Times New Roman" pitchFamily="18" charset="0"/>
            </a:endParaRPr>
          </a:p>
        </p:txBody>
      </p:sp>
    </p:spTree>
    <p:extLst>
      <p:ext uri="{BB962C8B-B14F-4D97-AF65-F5344CB8AC3E}">
        <p14:creationId xmlns:p14="http://schemas.microsoft.com/office/powerpoint/2010/main" val="2107215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nest few slides will describe these categories</a:t>
            </a: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7D2B1DD-16EA-4A46-993B-48C1E805C6B6}" type="slidenum">
              <a:rPr lang="en-US" altLang="en-US" sz="1200" smtClean="0">
                <a:latin typeface="Times New Roman" pitchFamily="18" charset="0"/>
              </a:rPr>
              <a:pPr algn="r" eaLnBrk="1" hangingPunct="1">
                <a:spcBef>
                  <a:spcPct val="0"/>
                </a:spcBef>
              </a:pPr>
              <a:t>46</a:t>
            </a:fld>
            <a:endParaRPr lang="en-US" altLang="en-US" sz="1200" dirty="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1614538-5E95-4CBD-8084-D077B600AFBC}" type="slidenum">
              <a:rPr lang="en-US" altLang="en-US" sz="1200" smtClean="0">
                <a:latin typeface="Times New Roman" pitchFamily="18" charset="0"/>
              </a:rPr>
              <a:pPr algn="r" eaLnBrk="1" hangingPunct="1">
                <a:spcBef>
                  <a:spcPct val="0"/>
                </a:spcBef>
              </a:pPr>
              <a:t>47</a:t>
            </a:fld>
            <a:endParaRPr lang="en-US" altLang="en-US" sz="1200"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4BC0E73-BAAB-4861-BD3F-6C908E5547F6}" type="slidenum">
              <a:rPr lang="en-US" altLang="en-US" sz="1200" smtClean="0">
                <a:latin typeface="Times New Roman" pitchFamily="18" charset="0"/>
              </a:rPr>
              <a:pPr algn="r" eaLnBrk="1" hangingPunct="1">
                <a:spcBef>
                  <a:spcPct val="0"/>
                </a:spcBef>
              </a:pPr>
              <a:t>48</a:t>
            </a:fld>
            <a:endParaRPr lang="en-US" altLang="en-US" sz="1200" dirty="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2E09C98-BBDC-48EF-B624-3C23AD530EC4}" type="slidenum">
              <a:rPr lang="en-US" altLang="en-US" sz="1200" smtClean="0">
                <a:latin typeface="Times New Roman" pitchFamily="18" charset="0"/>
              </a:rPr>
              <a:pPr algn="r" eaLnBrk="1" hangingPunct="1">
                <a:spcBef>
                  <a:spcPct val="0"/>
                </a:spcBef>
              </a:pPr>
              <a:t>49</a:t>
            </a:fld>
            <a:endParaRPr lang="en-US" altLang="en-US" sz="1200" dirty="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20000"/>
              </a:lnSpc>
              <a:spcBef>
                <a:spcPct val="0"/>
              </a:spcBef>
            </a:pPr>
            <a:r>
              <a:rPr lang="en-US" altLang="en-US" b="1" dirty="0">
                <a:cs typeface="Arial" charset="0"/>
              </a:rPr>
              <a:t>Mission: </a:t>
            </a:r>
            <a:r>
              <a:rPr lang="en-US" altLang="en-US" dirty="0">
                <a:cs typeface="Arial" charset="0"/>
              </a:rPr>
              <a:t>To improve our Nation’s communities through leadership, innovation, and program delivery.</a:t>
            </a:r>
          </a:p>
          <a:p>
            <a:pPr>
              <a:lnSpc>
                <a:spcPct val="120000"/>
              </a:lnSpc>
              <a:spcBef>
                <a:spcPct val="0"/>
              </a:spcBef>
            </a:pPr>
            <a:endParaRPr lang="en-US" altLang="en-US" b="1" dirty="0">
              <a:cs typeface="Arial" charset="0"/>
            </a:endParaRPr>
          </a:p>
          <a:p>
            <a:pPr>
              <a:lnSpc>
                <a:spcPct val="120000"/>
              </a:lnSpc>
              <a:spcBef>
                <a:spcPct val="0"/>
              </a:spcBef>
            </a:pPr>
            <a:endParaRPr lang="en-US" altLang="en-US" b="1" dirty="0">
              <a:cs typeface="Arial" charset="0"/>
            </a:endParaRPr>
          </a:p>
          <a:p>
            <a:pPr>
              <a:lnSpc>
                <a:spcPct val="120000"/>
              </a:lnSpc>
              <a:spcBef>
                <a:spcPct val="0"/>
              </a:spcBef>
            </a:pPr>
            <a:r>
              <a:rPr lang="en-US" altLang="en-US" b="1" dirty="0">
                <a:cs typeface="Arial" charset="0"/>
              </a:rPr>
              <a:t>Vision: </a:t>
            </a:r>
            <a:r>
              <a:rPr lang="en-US" altLang="en-US" dirty="0">
                <a:cs typeface="Arial" charset="0"/>
              </a:rPr>
              <a:t>The Transportation Alternatives Program (TAP) creates safe, accessible, attractive, and environmentally-sensitive communities where people want to live, work, and recreate.</a:t>
            </a:r>
          </a:p>
          <a:p>
            <a:pPr>
              <a:lnSpc>
                <a:spcPct val="120000"/>
              </a:lnSpc>
              <a:spcBef>
                <a:spcPct val="0"/>
              </a:spcBef>
            </a:pPr>
            <a:endParaRPr lang="en-US" altLang="en-US" b="1" dirty="0">
              <a:cs typeface="Arial" charset="0"/>
            </a:endParaRPr>
          </a:p>
          <a:p>
            <a:pPr>
              <a:lnSpc>
                <a:spcPct val="120000"/>
              </a:lnSpc>
              <a:spcBef>
                <a:spcPct val="0"/>
              </a:spcBef>
            </a:pPr>
            <a:endParaRPr lang="en-US" altLang="en-US" b="1" dirty="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00DC187-3C2C-402A-8491-9F9C587391B0}" type="slidenum">
              <a:rPr lang="en-US" altLang="en-US" sz="1200" smtClean="0">
                <a:latin typeface="Times New Roman" pitchFamily="18" charset="0"/>
              </a:rPr>
              <a:pPr algn="r" eaLnBrk="1" hangingPunct="1">
                <a:spcBef>
                  <a:spcPct val="0"/>
                </a:spcBef>
              </a:pPr>
              <a:t>4</a:t>
            </a:fld>
            <a:endParaRPr lang="en-US" altLang="en-US" sz="1200" dirty="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2E09C98-BBDC-48EF-B624-3C23AD530EC4}" type="slidenum">
              <a:rPr lang="en-US" altLang="en-US" sz="1200" smtClean="0">
                <a:latin typeface="Times New Roman" pitchFamily="18" charset="0"/>
              </a:rPr>
              <a:pPr algn="r" eaLnBrk="1" hangingPunct="1">
                <a:spcBef>
                  <a:spcPct val="0"/>
                </a:spcBef>
              </a:pPr>
              <a:t>50</a:t>
            </a:fld>
            <a:endParaRPr lang="en-US" altLang="en-US" sz="1200" dirty="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 have experienced significant lag periods in the in project authorization and the PDP which have severely prolonged projects … which causes complications and sometimes funding withdrawal.</a:t>
            </a: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01B8299-C97F-48A8-BEBD-56DB62E5A9A4}" type="slidenum">
              <a:rPr lang="en-US" altLang="en-US" sz="1200" smtClean="0">
                <a:latin typeface="Times New Roman" pitchFamily="18" charset="0"/>
              </a:rPr>
              <a:pPr algn="r" eaLnBrk="1" hangingPunct="1">
                <a:spcBef>
                  <a:spcPct val="0"/>
                </a:spcBef>
              </a:pPr>
              <a:t>51</a:t>
            </a:fld>
            <a:endParaRPr lang="en-US" altLang="en-US" sz="1200" dirty="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1E2E09E-A9FD-4257-BD5C-0E8919339EC8}" type="slidenum">
              <a:rPr lang="en-US" altLang="en-US" sz="1200" smtClean="0">
                <a:latin typeface="Times New Roman" pitchFamily="18" charset="0"/>
              </a:rPr>
              <a:pPr algn="r" eaLnBrk="1" hangingPunct="1">
                <a:spcBef>
                  <a:spcPct val="0"/>
                </a:spcBef>
              </a:pPr>
              <a:t>52</a:t>
            </a:fld>
            <a:endParaRPr lang="en-US" altLang="en-US" sz="1200" dirty="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4687733-C12D-4775-AB7F-458382B3A2A5}" type="slidenum">
              <a:rPr lang="en-US" altLang="en-US" sz="1200" smtClean="0">
                <a:latin typeface="Times New Roman" pitchFamily="18" charset="0"/>
              </a:rPr>
              <a:pPr algn="r" eaLnBrk="1" hangingPunct="1">
                <a:spcBef>
                  <a:spcPct val="0"/>
                </a:spcBef>
              </a:pPr>
              <a:t>53</a:t>
            </a:fld>
            <a:endParaRPr lang="en-US" altLang="en-US" sz="1200" dirty="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B83B099-CB8B-4A33-9705-E3CF7E8B4755}" type="slidenum">
              <a:rPr lang="en-US" altLang="en-US" sz="1200" smtClean="0">
                <a:latin typeface="Times New Roman" pitchFamily="18" charset="0"/>
              </a:rPr>
              <a:pPr algn="r" eaLnBrk="1" hangingPunct="1">
                <a:spcBef>
                  <a:spcPct val="0"/>
                </a:spcBef>
              </a:pPr>
              <a:t>54</a:t>
            </a:fld>
            <a:endParaRPr lang="en-US" altLang="en-US" sz="1200" dirty="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55329FB-B12D-461B-8F69-C009E1E10CB1}" type="slidenum">
              <a:rPr lang="en-US" altLang="en-US" sz="1200" smtClean="0">
                <a:latin typeface="Times New Roman" pitchFamily="18" charset="0"/>
              </a:rPr>
              <a:pPr algn="r" eaLnBrk="1" hangingPunct="1">
                <a:spcBef>
                  <a:spcPct val="0"/>
                </a:spcBef>
              </a:pPr>
              <a:t>55</a:t>
            </a:fld>
            <a:endParaRPr lang="en-US" altLang="en-US" sz="1200" dirty="0">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15963" indent="-274638" algn="l" defTabSz="928688" eaLnBrk="0" hangingPunct="0">
              <a:spcBef>
                <a:spcPct val="30000"/>
              </a:spcBef>
              <a:defRPr sz="1200">
                <a:solidFill>
                  <a:schemeClr val="tx1"/>
                </a:solidFill>
                <a:latin typeface="Times New Roman" pitchFamily="18" charset="0"/>
              </a:defRPr>
            </a:lvl2pPr>
            <a:lvl3pPr marL="1101725" indent="-219075" algn="l" defTabSz="928688" eaLnBrk="0" hangingPunct="0">
              <a:spcBef>
                <a:spcPct val="30000"/>
              </a:spcBef>
              <a:defRPr sz="1200">
                <a:solidFill>
                  <a:schemeClr val="tx1"/>
                </a:solidFill>
                <a:latin typeface="Times New Roman" pitchFamily="18" charset="0"/>
              </a:defRPr>
            </a:lvl3pPr>
            <a:lvl4pPr marL="1541463" indent="-219075" algn="l" defTabSz="928688" eaLnBrk="0" hangingPunct="0">
              <a:spcBef>
                <a:spcPct val="30000"/>
              </a:spcBef>
              <a:defRPr sz="1200">
                <a:solidFill>
                  <a:schemeClr val="tx1"/>
                </a:solidFill>
                <a:latin typeface="Times New Roman" pitchFamily="18" charset="0"/>
              </a:defRPr>
            </a:lvl4pPr>
            <a:lvl5pPr marL="1982788" indent="-219075" algn="l" defTabSz="928688" eaLnBrk="0" hangingPunct="0">
              <a:spcBef>
                <a:spcPct val="30000"/>
              </a:spcBef>
              <a:defRPr sz="1200">
                <a:solidFill>
                  <a:schemeClr val="tx1"/>
                </a:solidFill>
                <a:latin typeface="Times New Roman" pitchFamily="18" charset="0"/>
              </a:defRPr>
            </a:lvl5pPr>
            <a:lvl6pPr marL="2439988" indent="-219075" defTabSz="928688" eaLnBrk="0" fontAlgn="base" hangingPunct="0">
              <a:spcBef>
                <a:spcPct val="30000"/>
              </a:spcBef>
              <a:spcAft>
                <a:spcPct val="0"/>
              </a:spcAft>
              <a:defRPr sz="1200">
                <a:solidFill>
                  <a:schemeClr val="tx1"/>
                </a:solidFill>
                <a:latin typeface="Times New Roman" pitchFamily="18" charset="0"/>
              </a:defRPr>
            </a:lvl6pPr>
            <a:lvl7pPr marL="2897188" indent="-219075" defTabSz="928688" eaLnBrk="0" fontAlgn="base" hangingPunct="0">
              <a:spcBef>
                <a:spcPct val="30000"/>
              </a:spcBef>
              <a:spcAft>
                <a:spcPct val="0"/>
              </a:spcAft>
              <a:defRPr sz="1200">
                <a:solidFill>
                  <a:schemeClr val="tx1"/>
                </a:solidFill>
                <a:latin typeface="Times New Roman" pitchFamily="18" charset="0"/>
              </a:defRPr>
            </a:lvl7pPr>
            <a:lvl8pPr marL="3354388" indent="-219075" defTabSz="928688" eaLnBrk="0" fontAlgn="base" hangingPunct="0">
              <a:spcBef>
                <a:spcPct val="30000"/>
              </a:spcBef>
              <a:spcAft>
                <a:spcPct val="0"/>
              </a:spcAft>
              <a:defRPr sz="1200">
                <a:solidFill>
                  <a:schemeClr val="tx1"/>
                </a:solidFill>
                <a:latin typeface="Times New Roman" pitchFamily="18" charset="0"/>
              </a:defRPr>
            </a:lvl8pPr>
            <a:lvl9pPr marL="3811588" indent="-219075"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711D048-3CEE-4C3B-B006-3A352CBF1689}" type="slidenum">
              <a:rPr lang="en-US" altLang="en-US" sz="1200" smtClean="0">
                <a:latin typeface="Times New Roman" pitchFamily="18" charset="0"/>
              </a:rPr>
              <a:pPr algn="r" eaLnBrk="1" hangingPunct="1">
                <a:spcBef>
                  <a:spcPct val="0"/>
                </a:spcBef>
              </a:pPr>
              <a:t>56</a:t>
            </a:fld>
            <a:endParaRPr lang="en-US" altLang="en-US" sz="1200" dirty="0">
              <a:latin typeface="Times New Roman" pitchFamily="18" charset="0"/>
            </a:endParaRPr>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xfrm>
            <a:off x="928378" y="3329222"/>
            <a:ext cx="7439646" cy="3155638"/>
          </a:xfrm>
          <a:solidFill>
            <a:srgbClr val="FFFFFF"/>
          </a:solidFill>
          <a:ln>
            <a:solidFill>
              <a:srgbClr val="000000"/>
            </a:solidFill>
          </a:ln>
        </p:spPr>
        <p:txBody>
          <a:bodyPr/>
          <a:lstStyle/>
          <a:p>
            <a:pPr eaLnBrk="1" hangingPunct="1"/>
            <a:r>
              <a:rPr lang="en-US" altLang="en-US" b="1" dirty="0"/>
              <a:t>Summary: </a:t>
            </a:r>
          </a:p>
          <a:p>
            <a:pPr eaLnBrk="1" hangingPunct="1"/>
            <a:r>
              <a:rPr lang="en-US" altLang="en-US" dirty="0"/>
              <a:t>Universal design provides for the comfort of all users.</a:t>
            </a:r>
            <a:endParaRPr lang="en-US" altLang="en-US" b="1" dirty="0"/>
          </a:p>
          <a:p>
            <a:pPr eaLnBrk="1" hangingPunct="1"/>
            <a:r>
              <a:rPr lang="en-US" altLang="en-US" b="1" dirty="0"/>
              <a:t>Message:</a:t>
            </a:r>
            <a:r>
              <a:rPr lang="en-US" altLang="en-US" dirty="0"/>
              <a:t> </a:t>
            </a:r>
          </a:p>
          <a:p>
            <a:pPr eaLnBrk="1" hangingPunct="1"/>
            <a:r>
              <a:rPr lang="en-US" altLang="en-US" dirty="0"/>
              <a:t>The concept of universal design is to provide an environment that is equally accessible and comfortable for users of all ages and abilities. A pedestrian facility is not truly usable if it cannot be used by the very old, the very young, or by members of the disabled community.</a:t>
            </a:r>
          </a:p>
          <a:p>
            <a:pPr eaLnBrk="1" hangingPunct="1"/>
            <a:r>
              <a:rPr lang="en-US" altLang="en-US" b="1" dirty="0"/>
              <a:t>Image(s):</a:t>
            </a:r>
          </a:p>
          <a:p>
            <a:pPr eaLnBrk="1" hangingPunct="1"/>
            <a:r>
              <a:rPr lang="en-US" altLang="en-US" dirty="0"/>
              <a:t>provided by Peter Lagerwey</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15963" indent="-274638" algn="l" defTabSz="928688" eaLnBrk="0" hangingPunct="0">
              <a:spcBef>
                <a:spcPct val="30000"/>
              </a:spcBef>
              <a:defRPr sz="1200">
                <a:solidFill>
                  <a:schemeClr val="tx1"/>
                </a:solidFill>
                <a:latin typeface="Times New Roman" pitchFamily="18" charset="0"/>
              </a:defRPr>
            </a:lvl2pPr>
            <a:lvl3pPr marL="1101725" indent="-219075" algn="l" defTabSz="928688" eaLnBrk="0" hangingPunct="0">
              <a:spcBef>
                <a:spcPct val="30000"/>
              </a:spcBef>
              <a:defRPr sz="1200">
                <a:solidFill>
                  <a:schemeClr val="tx1"/>
                </a:solidFill>
                <a:latin typeface="Times New Roman" pitchFamily="18" charset="0"/>
              </a:defRPr>
            </a:lvl3pPr>
            <a:lvl4pPr marL="1541463" indent="-219075" algn="l" defTabSz="928688" eaLnBrk="0" hangingPunct="0">
              <a:spcBef>
                <a:spcPct val="30000"/>
              </a:spcBef>
              <a:defRPr sz="1200">
                <a:solidFill>
                  <a:schemeClr val="tx1"/>
                </a:solidFill>
                <a:latin typeface="Times New Roman" pitchFamily="18" charset="0"/>
              </a:defRPr>
            </a:lvl4pPr>
            <a:lvl5pPr marL="1982788" indent="-219075" algn="l" defTabSz="928688" eaLnBrk="0" hangingPunct="0">
              <a:spcBef>
                <a:spcPct val="30000"/>
              </a:spcBef>
              <a:defRPr sz="1200">
                <a:solidFill>
                  <a:schemeClr val="tx1"/>
                </a:solidFill>
                <a:latin typeface="Times New Roman" pitchFamily="18" charset="0"/>
              </a:defRPr>
            </a:lvl5pPr>
            <a:lvl6pPr marL="2439988" indent="-219075" defTabSz="928688" eaLnBrk="0" fontAlgn="base" hangingPunct="0">
              <a:spcBef>
                <a:spcPct val="30000"/>
              </a:spcBef>
              <a:spcAft>
                <a:spcPct val="0"/>
              </a:spcAft>
              <a:defRPr sz="1200">
                <a:solidFill>
                  <a:schemeClr val="tx1"/>
                </a:solidFill>
                <a:latin typeface="Times New Roman" pitchFamily="18" charset="0"/>
              </a:defRPr>
            </a:lvl6pPr>
            <a:lvl7pPr marL="2897188" indent="-219075" defTabSz="928688" eaLnBrk="0" fontAlgn="base" hangingPunct="0">
              <a:spcBef>
                <a:spcPct val="30000"/>
              </a:spcBef>
              <a:spcAft>
                <a:spcPct val="0"/>
              </a:spcAft>
              <a:defRPr sz="1200">
                <a:solidFill>
                  <a:schemeClr val="tx1"/>
                </a:solidFill>
                <a:latin typeface="Times New Roman" pitchFamily="18" charset="0"/>
              </a:defRPr>
            </a:lvl7pPr>
            <a:lvl8pPr marL="3354388" indent="-219075" defTabSz="928688" eaLnBrk="0" fontAlgn="base" hangingPunct="0">
              <a:spcBef>
                <a:spcPct val="30000"/>
              </a:spcBef>
              <a:spcAft>
                <a:spcPct val="0"/>
              </a:spcAft>
              <a:defRPr sz="1200">
                <a:solidFill>
                  <a:schemeClr val="tx1"/>
                </a:solidFill>
                <a:latin typeface="Times New Roman" pitchFamily="18" charset="0"/>
              </a:defRPr>
            </a:lvl8pPr>
            <a:lvl9pPr marL="3811588" indent="-219075"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711D048-3CEE-4C3B-B006-3A352CBF1689}" type="slidenum">
              <a:rPr lang="en-US" altLang="en-US" sz="1200" smtClean="0">
                <a:latin typeface="Times New Roman" pitchFamily="18" charset="0"/>
              </a:rPr>
              <a:pPr algn="r" eaLnBrk="1" hangingPunct="1">
                <a:spcBef>
                  <a:spcPct val="0"/>
                </a:spcBef>
              </a:pPr>
              <a:t>57</a:t>
            </a:fld>
            <a:endParaRPr lang="en-US" altLang="en-US" sz="1200" dirty="0">
              <a:latin typeface="Times New Roman" pitchFamily="18" charset="0"/>
            </a:endParaRPr>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xfrm>
            <a:off x="928378" y="3329222"/>
            <a:ext cx="7439646" cy="3155638"/>
          </a:xfrm>
          <a:solidFill>
            <a:srgbClr val="FFFFFF"/>
          </a:solidFill>
          <a:ln>
            <a:solidFill>
              <a:srgbClr val="000000"/>
            </a:solidFill>
          </a:ln>
        </p:spPr>
        <p:txBody>
          <a:bodyPr/>
          <a:lstStyle/>
          <a:p>
            <a:pPr eaLnBrk="1" hangingPunct="1"/>
            <a:r>
              <a:rPr lang="en-US" altLang="en-US" b="1" dirty="0"/>
              <a:t>Summary: </a:t>
            </a:r>
          </a:p>
          <a:p>
            <a:pPr eaLnBrk="1" hangingPunct="1"/>
            <a:r>
              <a:rPr lang="en-US" altLang="en-US" dirty="0"/>
              <a:t>Universal design provides for the comfort of all users.</a:t>
            </a:r>
            <a:endParaRPr lang="en-US" altLang="en-US" b="1" dirty="0"/>
          </a:p>
          <a:p>
            <a:pPr eaLnBrk="1" hangingPunct="1"/>
            <a:r>
              <a:rPr lang="en-US" altLang="en-US" b="1" dirty="0"/>
              <a:t>Message:</a:t>
            </a:r>
            <a:r>
              <a:rPr lang="en-US" altLang="en-US" dirty="0"/>
              <a:t> </a:t>
            </a:r>
          </a:p>
          <a:p>
            <a:pPr eaLnBrk="1" hangingPunct="1"/>
            <a:r>
              <a:rPr lang="en-US" altLang="en-US" dirty="0"/>
              <a:t>The concept of universal design is to provide an environment that is equally accessible and comfortable for users of all ages and abilities. A pedestrian facility is not truly usable if it cannot be used by the very old, the very young, or by members of the disabled community.</a:t>
            </a:r>
          </a:p>
          <a:p>
            <a:pPr eaLnBrk="1" hangingPunct="1"/>
            <a:r>
              <a:rPr lang="en-US" altLang="en-US" b="1" dirty="0"/>
              <a:t>Image(s):</a:t>
            </a:r>
          </a:p>
          <a:p>
            <a:pPr eaLnBrk="1" hangingPunct="1"/>
            <a:r>
              <a:rPr lang="en-US" altLang="en-US" dirty="0"/>
              <a:t>provided by Peter Lagerwey</a:t>
            </a:r>
          </a:p>
        </p:txBody>
      </p:sp>
    </p:spTree>
    <p:extLst>
      <p:ext uri="{BB962C8B-B14F-4D97-AF65-F5344CB8AC3E}">
        <p14:creationId xmlns:p14="http://schemas.microsoft.com/office/powerpoint/2010/main" val="18663254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15963" indent="-274638" algn="l" defTabSz="928688" eaLnBrk="0" hangingPunct="0">
              <a:spcBef>
                <a:spcPct val="30000"/>
              </a:spcBef>
              <a:defRPr sz="1200">
                <a:solidFill>
                  <a:schemeClr val="tx1"/>
                </a:solidFill>
                <a:latin typeface="Times New Roman" pitchFamily="18" charset="0"/>
              </a:defRPr>
            </a:lvl2pPr>
            <a:lvl3pPr marL="1101725" indent="-219075" algn="l" defTabSz="928688" eaLnBrk="0" hangingPunct="0">
              <a:spcBef>
                <a:spcPct val="30000"/>
              </a:spcBef>
              <a:defRPr sz="1200">
                <a:solidFill>
                  <a:schemeClr val="tx1"/>
                </a:solidFill>
                <a:latin typeface="Times New Roman" pitchFamily="18" charset="0"/>
              </a:defRPr>
            </a:lvl3pPr>
            <a:lvl4pPr marL="1541463" indent="-219075" algn="l" defTabSz="928688" eaLnBrk="0" hangingPunct="0">
              <a:spcBef>
                <a:spcPct val="30000"/>
              </a:spcBef>
              <a:defRPr sz="1200">
                <a:solidFill>
                  <a:schemeClr val="tx1"/>
                </a:solidFill>
                <a:latin typeface="Times New Roman" pitchFamily="18" charset="0"/>
              </a:defRPr>
            </a:lvl4pPr>
            <a:lvl5pPr marL="1982788" indent="-219075" algn="l" defTabSz="928688" eaLnBrk="0" hangingPunct="0">
              <a:spcBef>
                <a:spcPct val="30000"/>
              </a:spcBef>
              <a:defRPr sz="1200">
                <a:solidFill>
                  <a:schemeClr val="tx1"/>
                </a:solidFill>
                <a:latin typeface="Times New Roman" pitchFamily="18" charset="0"/>
              </a:defRPr>
            </a:lvl5pPr>
            <a:lvl6pPr marL="2439988" indent="-219075" defTabSz="928688" eaLnBrk="0" fontAlgn="base" hangingPunct="0">
              <a:spcBef>
                <a:spcPct val="30000"/>
              </a:spcBef>
              <a:spcAft>
                <a:spcPct val="0"/>
              </a:spcAft>
              <a:defRPr sz="1200">
                <a:solidFill>
                  <a:schemeClr val="tx1"/>
                </a:solidFill>
                <a:latin typeface="Times New Roman" pitchFamily="18" charset="0"/>
              </a:defRPr>
            </a:lvl6pPr>
            <a:lvl7pPr marL="2897188" indent="-219075" defTabSz="928688" eaLnBrk="0" fontAlgn="base" hangingPunct="0">
              <a:spcBef>
                <a:spcPct val="30000"/>
              </a:spcBef>
              <a:spcAft>
                <a:spcPct val="0"/>
              </a:spcAft>
              <a:defRPr sz="1200">
                <a:solidFill>
                  <a:schemeClr val="tx1"/>
                </a:solidFill>
                <a:latin typeface="Times New Roman" pitchFamily="18" charset="0"/>
              </a:defRPr>
            </a:lvl7pPr>
            <a:lvl8pPr marL="3354388" indent="-219075" defTabSz="928688" eaLnBrk="0" fontAlgn="base" hangingPunct="0">
              <a:spcBef>
                <a:spcPct val="30000"/>
              </a:spcBef>
              <a:spcAft>
                <a:spcPct val="0"/>
              </a:spcAft>
              <a:defRPr sz="1200">
                <a:solidFill>
                  <a:schemeClr val="tx1"/>
                </a:solidFill>
                <a:latin typeface="Times New Roman" pitchFamily="18" charset="0"/>
              </a:defRPr>
            </a:lvl8pPr>
            <a:lvl9pPr marL="3811588" indent="-219075"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7EEB33ED-5798-4007-9F95-705FB5163FD9}" type="slidenum">
              <a:rPr lang="en-US" altLang="en-US" sz="1200" smtClean="0">
                <a:latin typeface="Times New Roman" pitchFamily="18" charset="0"/>
              </a:rPr>
              <a:pPr algn="r" eaLnBrk="1" hangingPunct="1">
                <a:spcBef>
                  <a:spcPct val="0"/>
                </a:spcBef>
              </a:pPr>
              <a:t>58</a:t>
            </a:fld>
            <a:endParaRPr lang="en-US" altLang="en-US" sz="1200" dirty="0">
              <a:latin typeface="Times New Roman" pitchFamily="18" charset="0"/>
            </a:endParaRPr>
          </a:p>
        </p:txBody>
      </p:sp>
      <p:sp>
        <p:nvSpPr>
          <p:cNvPr id="125955" name="Rectangle 2"/>
          <p:cNvSpPr>
            <a:spLocks noGrp="1" noRot="1" noChangeAspect="1" noChangeArrowheads="1" noTextEdit="1"/>
          </p:cNvSpPr>
          <p:nvPr>
            <p:ph type="sldImg"/>
          </p:nvPr>
        </p:nvSpPr>
        <p:spPr>
          <a:solidFill>
            <a:srgbClr val="FFFFFF"/>
          </a:solidFill>
          <a:ln/>
        </p:spPr>
      </p:sp>
      <p:sp>
        <p:nvSpPr>
          <p:cNvPr id="125956" name="Rectangle 3"/>
          <p:cNvSpPr>
            <a:spLocks noGrp="1" noChangeArrowheads="1"/>
          </p:cNvSpPr>
          <p:nvPr>
            <p:ph type="body" idx="1"/>
          </p:nvPr>
        </p:nvSpPr>
        <p:spPr>
          <a:xfrm>
            <a:off x="928378" y="3329222"/>
            <a:ext cx="7439646" cy="3155638"/>
          </a:xfrm>
          <a:solidFill>
            <a:srgbClr val="FFFFFF"/>
          </a:solidFill>
          <a:ln>
            <a:solidFill>
              <a:srgbClr val="000000"/>
            </a:solidFill>
          </a:ln>
        </p:spPr>
        <p:txBody>
          <a:bodyPr/>
          <a:lstStyle/>
          <a:p>
            <a:pPr eaLnBrk="1" hangingPunct="1"/>
            <a:r>
              <a:rPr lang="en-US" altLang="en-US" b="1" dirty="0"/>
              <a:t>Summary: </a:t>
            </a:r>
          </a:p>
          <a:p>
            <a:pPr eaLnBrk="1" hangingPunct="1"/>
            <a:r>
              <a:rPr lang="en-US" altLang="en-US" dirty="0"/>
              <a:t>Universal design provides for the comfort of all users.</a:t>
            </a:r>
            <a:endParaRPr lang="en-US" altLang="en-US" b="1" dirty="0"/>
          </a:p>
          <a:p>
            <a:pPr eaLnBrk="1" hangingPunct="1"/>
            <a:r>
              <a:rPr lang="en-US" altLang="en-US" b="1" dirty="0"/>
              <a:t>Message:</a:t>
            </a:r>
            <a:r>
              <a:rPr lang="en-US" altLang="en-US" dirty="0"/>
              <a:t> </a:t>
            </a:r>
          </a:p>
          <a:p>
            <a:pPr eaLnBrk="1" hangingPunct="1"/>
            <a:r>
              <a:rPr lang="en-US" altLang="en-US" dirty="0"/>
              <a:t>The concept of universal design is to provide an environment that is equally accessible and comfortable for users of all ages and abilities. A pedestrian facility is not truly usable if it cannot be used by the very old, the very young, or by members of the disabled community.</a:t>
            </a:r>
          </a:p>
          <a:p>
            <a:pPr eaLnBrk="1" hangingPunct="1"/>
            <a:r>
              <a:rPr lang="en-US" altLang="en-US" b="1" dirty="0"/>
              <a:t> </a:t>
            </a:r>
          </a:p>
          <a:p>
            <a:pPr eaLnBrk="1" hangingPunct="1"/>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15963" indent="-274638" algn="l" defTabSz="928688" eaLnBrk="0" hangingPunct="0">
              <a:spcBef>
                <a:spcPct val="30000"/>
              </a:spcBef>
              <a:defRPr sz="1200">
                <a:solidFill>
                  <a:schemeClr val="tx1"/>
                </a:solidFill>
                <a:latin typeface="Times New Roman" pitchFamily="18" charset="0"/>
              </a:defRPr>
            </a:lvl2pPr>
            <a:lvl3pPr marL="1101725" indent="-219075" algn="l" defTabSz="928688" eaLnBrk="0" hangingPunct="0">
              <a:spcBef>
                <a:spcPct val="30000"/>
              </a:spcBef>
              <a:defRPr sz="1200">
                <a:solidFill>
                  <a:schemeClr val="tx1"/>
                </a:solidFill>
                <a:latin typeface="Times New Roman" pitchFamily="18" charset="0"/>
              </a:defRPr>
            </a:lvl3pPr>
            <a:lvl4pPr marL="1541463" indent="-219075" algn="l" defTabSz="928688" eaLnBrk="0" hangingPunct="0">
              <a:spcBef>
                <a:spcPct val="30000"/>
              </a:spcBef>
              <a:defRPr sz="1200">
                <a:solidFill>
                  <a:schemeClr val="tx1"/>
                </a:solidFill>
                <a:latin typeface="Times New Roman" pitchFamily="18" charset="0"/>
              </a:defRPr>
            </a:lvl4pPr>
            <a:lvl5pPr marL="1982788" indent="-219075" algn="l" defTabSz="928688" eaLnBrk="0" hangingPunct="0">
              <a:spcBef>
                <a:spcPct val="30000"/>
              </a:spcBef>
              <a:defRPr sz="1200">
                <a:solidFill>
                  <a:schemeClr val="tx1"/>
                </a:solidFill>
                <a:latin typeface="Times New Roman" pitchFamily="18" charset="0"/>
              </a:defRPr>
            </a:lvl5pPr>
            <a:lvl6pPr marL="2439988" indent="-219075" defTabSz="928688" eaLnBrk="0" fontAlgn="base" hangingPunct="0">
              <a:spcBef>
                <a:spcPct val="30000"/>
              </a:spcBef>
              <a:spcAft>
                <a:spcPct val="0"/>
              </a:spcAft>
              <a:defRPr sz="1200">
                <a:solidFill>
                  <a:schemeClr val="tx1"/>
                </a:solidFill>
                <a:latin typeface="Times New Roman" pitchFamily="18" charset="0"/>
              </a:defRPr>
            </a:lvl6pPr>
            <a:lvl7pPr marL="2897188" indent="-219075" defTabSz="928688" eaLnBrk="0" fontAlgn="base" hangingPunct="0">
              <a:spcBef>
                <a:spcPct val="30000"/>
              </a:spcBef>
              <a:spcAft>
                <a:spcPct val="0"/>
              </a:spcAft>
              <a:defRPr sz="1200">
                <a:solidFill>
                  <a:schemeClr val="tx1"/>
                </a:solidFill>
                <a:latin typeface="Times New Roman" pitchFamily="18" charset="0"/>
              </a:defRPr>
            </a:lvl7pPr>
            <a:lvl8pPr marL="3354388" indent="-219075" defTabSz="928688" eaLnBrk="0" fontAlgn="base" hangingPunct="0">
              <a:spcBef>
                <a:spcPct val="30000"/>
              </a:spcBef>
              <a:spcAft>
                <a:spcPct val="0"/>
              </a:spcAft>
              <a:defRPr sz="1200">
                <a:solidFill>
                  <a:schemeClr val="tx1"/>
                </a:solidFill>
                <a:latin typeface="Times New Roman" pitchFamily="18" charset="0"/>
              </a:defRPr>
            </a:lvl8pPr>
            <a:lvl9pPr marL="3811588" indent="-219075"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3B86C4FF-D901-4CFE-9849-D3EA07BDB7CE}" type="slidenum">
              <a:rPr lang="en-US" altLang="en-US" sz="1200" smtClean="0">
                <a:latin typeface="Times New Roman" pitchFamily="18" charset="0"/>
              </a:rPr>
              <a:pPr algn="r" eaLnBrk="1" hangingPunct="1">
                <a:spcBef>
                  <a:spcPct val="0"/>
                </a:spcBef>
              </a:pPr>
              <a:t>59</a:t>
            </a:fld>
            <a:endParaRPr lang="en-US" altLang="en-US" sz="1200" dirty="0">
              <a:latin typeface="Times New Roman" pitchFamily="18" charset="0"/>
            </a:endParaRPr>
          </a:p>
        </p:txBody>
      </p:sp>
      <p:sp>
        <p:nvSpPr>
          <p:cNvPr id="129027" name="Rectangle 2"/>
          <p:cNvSpPr>
            <a:spLocks noGrp="1" noRot="1" noChangeAspect="1" noChangeArrowheads="1" noTextEdit="1"/>
          </p:cNvSpPr>
          <p:nvPr>
            <p:ph type="sldImg"/>
          </p:nvPr>
        </p:nvSpPr>
        <p:spPr>
          <a:xfrm>
            <a:off x="2898775" y="528638"/>
            <a:ext cx="3502025" cy="2627312"/>
          </a:xfrm>
          <a:ln/>
        </p:spPr>
      </p:sp>
      <p:sp>
        <p:nvSpPr>
          <p:cNvPr id="129028" name="Rectangle 3"/>
          <p:cNvSpPr>
            <a:spLocks noGrp="1" noChangeArrowheads="1"/>
          </p:cNvSpPr>
          <p:nvPr>
            <p:ph type="body" idx="1"/>
          </p:nvPr>
        </p:nvSpPr>
        <p:spPr>
          <a:xfrm>
            <a:off x="1237836" y="3330419"/>
            <a:ext cx="6820728" cy="31520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1" tIns="46646" rIns="93291" bIns="46646"/>
          <a:lstStyle/>
          <a:p>
            <a:pPr eaLnBrk="1" hangingPunct="1"/>
            <a:r>
              <a:rPr lang="en-US" altLang="en-US" b="1" dirty="0"/>
              <a:t>Instructor Note: </a:t>
            </a:r>
            <a:r>
              <a:rPr lang="en-US" altLang="en-US" dirty="0"/>
              <a:t>5-foot curbtight sidewalk is uncomfortable next to traffic. Notice that even the driver doesn’t feel comfortable passing pedestrians so closely, and moves further from curb. </a:t>
            </a:r>
          </a:p>
          <a:p>
            <a:pPr eaLnBrk="1" hangingPunct="1"/>
            <a:r>
              <a:rPr lang="en-US" altLang="en-US" dirty="0"/>
              <a:t>Salem, Oregon</a:t>
            </a:r>
          </a:p>
          <a:p>
            <a:pPr eaLnBrk="1" hangingPunct="1"/>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50A2786-7829-4088-A658-1AB8BEDC5059}" type="slidenum">
              <a:rPr lang="en-US" altLang="en-US" sz="1200" smtClean="0">
                <a:latin typeface="Times New Roman" pitchFamily="18" charset="0"/>
              </a:rPr>
              <a:pPr algn="r" eaLnBrk="1" hangingPunct="1">
                <a:spcBef>
                  <a:spcPct val="0"/>
                </a:spcBef>
              </a:pPr>
              <a:t>11</a:t>
            </a:fld>
            <a:endParaRPr lang="en-US" altLang="en-US" sz="1200" dirty="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15963" indent="-274638" algn="l" defTabSz="928688" eaLnBrk="0" hangingPunct="0">
              <a:spcBef>
                <a:spcPct val="30000"/>
              </a:spcBef>
              <a:defRPr sz="1200">
                <a:solidFill>
                  <a:schemeClr val="tx1"/>
                </a:solidFill>
                <a:latin typeface="Times New Roman" pitchFamily="18" charset="0"/>
              </a:defRPr>
            </a:lvl2pPr>
            <a:lvl3pPr marL="1101725" indent="-219075" algn="l" defTabSz="928688" eaLnBrk="0" hangingPunct="0">
              <a:spcBef>
                <a:spcPct val="30000"/>
              </a:spcBef>
              <a:defRPr sz="1200">
                <a:solidFill>
                  <a:schemeClr val="tx1"/>
                </a:solidFill>
                <a:latin typeface="Times New Roman" pitchFamily="18" charset="0"/>
              </a:defRPr>
            </a:lvl3pPr>
            <a:lvl4pPr marL="1541463" indent="-219075" algn="l" defTabSz="928688" eaLnBrk="0" hangingPunct="0">
              <a:spcBef>
                <a:spcPct val="30000"/>
              </a:spcBef>
              <a:defRPr sz="1200">
                <a:solidFill>
                  <a:schemeClr val="tx1"/>
                </a:solidFill>
                <a:latin typeface="Times New Roman" pitchFamily="18" charset="0"/>
              </a:defRPr>
            </a:lvl4pPr>
            <a:lvl5pPr marL="1982788" indent="-219075" algn="l" defTabSz="928688" eaLnBrk="0" hangingPunct="0">
              <a:spcBef>
                <a:spcPct val="30000"/>
              </a:spcBef>
              <a:defRPr sz="1200">
                <a:solidFill>
                  <a:schemeClr val="tx1"/>
                </a:solidFill>
                <a:latin typeface="Times New Roman" pitchFamily="18" charset="0"/>
              </a:defRPr>
            </a:lvl5pPr>
            <a:lvl6pPr marL="2439988" indent="-219075" defTabSz="928688" eaLnBrk="0" fontAlgn="base" hangingPunct="0">
              <a:spcBef>
                <a:spcPct val="30000"/>
              </a:spcBef>
              <a:spcAft>
                <a:spcPct val="0"/>
              </a:spcAft>
              <a:defRPr sz="1200">
                <a:solidFill>
                  <a:schemeClr val="tx1"/>
                </a:solidFill>
                <a:latin typeface="Times New Roman" pitchFamily="18" charset="0"/>
              </a:defRPr>
            </a:lvl6pPr>
            <a:lvl7pPr marL="2897188" indent="-219075" defTabSz="928688" eaLnBrk="0" fontAlgn="base" hangingPunct="0">
              <a:spcBef>
                <a:spcPct val="30000"/>
              </a:spcBef>
              <a:spcAft>
                <a:spcPct val="0"/>
              </a:spcAft>
              <a:defRPr sz="1200">
                <a:solidFill>
                  <a:schemeClr val="tx1"/>
                </a:solidFill>
                <a:latin typeface="Times New Roman" pitchFamily="18" charset="0"/>
              </a:defRPr>
            </a:lvl7pPr>
            <a:lvl8pPr marL="3354388" indent="-219075" defTabSz="928688" eaLnBrk="0" fontAlgn="base" hangingPunct="0">
              <a:spcBef>
                <a:spcPct val="30000"/>
              </a:spcBef>
              <a:spcAft>
                <a:spcPct val="0"/>
              </a:spcAft>
              <a:defRPr sz="1200">
                <a:solidFill>
                  <a:schemeClr val="tx1"/>
                </a:solidFill>
                <a:latin typeface="Times New Roman" pitchFamily="18" charset="0"/>
              </a:defRPr>
            </a:lvl8pPr>
            <a:lvl9pPr marL="3811588" indent="-219075"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CDA85D8-8EEE-4B4B-AA00-7C538AA7025F}" type="slidenum">
              <a:rPr lang="en-US" altLang="en-US" sz="1200" smtClean="0">
                <a:latin typeface="Times New Roman" pitchFamily="18" charset="0"/>
              </a:rPr>
              <a:pPr algn="r" eaLnBrk="1" hangingPunct="1">
                <a:spcBef>
                  <a:spcPct val="0"/>
                </a:spcBef>
              </a:pPr>
              <a:t>60</a:t>
            </a:fld>
            <a:endParaRPr lang="en-US" altLang="en-US" sz="1200" dirty="0">
              <a:latin typeface="Times New Roman" pitchFamily="18" charset="0"/>
            </a:endParaRPr>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xfrm>
            <a:off x="928378" y="3329222"/>
            <a:ext cx="7439646" cy="3155638"/>
          </a:xfrm>
          <a:solidFill>
            <a:srgbClr val="FFFFFF"/>
          </a:solidFill>
          <a:ln>
            <a:solidFill>
              <a:srgbClr val="000000"/>
            </a:solidFill>
          </a:ln>
        </p:spPr>
        <p:txBody>
          <a:bodyPr/>
          <a:lstStyle/>
          <a:p>
            <a:pPr eaLnBrk="1" hangingPunct="1"/>
            <a:r>
              <a:rPr lang="en-US" altLang="en-US" b="1" dirty="0"/>
              <a:t>Summary:</a:t>
            </a:r>
            <a:r>
              <a:rPr lang="en-US" altLang="en-US" dirty="0"/>
              <a:t> </a:t>
            </a:r>
          </a:p>
          <a:p>
            <a:pPr eaLnBrk="1" hangingPunct="1"/>
            <a:r>
              <a:rPr lang="en-US" altLang="en-US" dirty="0"/>
              <a:t>There are four general types of buffers.</a:t>
            </a:r>
            <a:endParaRPr lang="en-US" altLang="en-US" b="1" dirty="0"/>
          </a:p>
          <a:p>
            <a:pPr eaLnBrk="1" hangingPunct="1"/>
            <a:r>
              <a:rPr lang="en-US" altLang="en-US" b="1" dirty="0"/>
              <a:t>Message: </a:t>
            </a:r>
            <a:endParaRPr lang="en-US" altLang="en-US" dirty="0">
              <a:solidFill>
                <a:srgbClr val="000066"/>
              </a:solidFill>
              <a:latin typeface="Verdana" pitchFamily="34" charset="0"/>
            </a:endParaRPr>
          </a:p>
          <a:p>
            <a:pPr eaLnBrk="1" hangingPunct="1"/>
            <a:r>
              <a:rPr lang="en-US" altLang="en-US" dirty="0"/>
              <a:t>There are four typical types of sidewalk buffers:</a:t>
            </a:r>
          </a:p>
          <a:p>
            <a:pPr eaLnBrk="1" hangingPunct="1"/>
            <a:r>
              <a:rPr lang="en-US" altLang="en-US" dirty="0"/>
              <a:t>1 – (PREFERRED) planting strip – grass and trees</a:t>
            </a:r>
          </a:p>
          <a:p>
            <a:pPr eaLnBrk="1" hangingPunct="1"/>
            <a:r>
              <a:rPr lang="en-US" altLang="en-US" dirty="0"/>
              <a:t>2 – Bike lane – if you can’t have a planting strip, a bike lane can provide a buffer between pedestrians and motor vehicles</a:t>
            </a:r>
          </a:p>
          <a:p>
            <a:pPr eaLnBrk="1" hangingPunct="1"/>
            <a:r>
              <a:rPr lang="en-US" altLang="en-US" dirty="0"/>
              <a:t>3 – Parked cars – Parked cars can provide a buffer between pedestrians and motor vehicles</a:t>
            </a:r>
          </a:p>
          <a:p>
            <a:pPr eaLnBrk="1" hangingPunct="1"/>
            <a:r>
              <a:rPr lang="en-US" altLang="en-US" dirty="0"/>
              <a:t>4 – Street furniture: benches, newspaper boxes, street lighting, public art</a:t>
            </a:r>
          </a:p>
          <a:p>
            <a:pPr eaLnBrk="1" hangingPunct="1"/>
            <a:r>
              <a:rPr lang="en-US" altLang="en-US" b="1" dirty="0"/>
              <a:t>Image(s):</a:t>
            </a:r>
          </a:p>
          <a:p>
            <a:pPr eaLnBrk="1" hangingPunct="1"/>
            <a:r>
              <a:rPr lang="en-US" altLang="en-US" dirty="0"/>
              <a:t>provided by Peter Lagerwey and Dan Burden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15963" indent="-274638" algn="l" defTabSz="928688" eaLnBrk="0" hangingPunct="0">
              <a:spcBef>
                <a:spcPct val="30000"/>
              </a:spcBef>
              <a:defRPr sz="1200">
                <a:solidFill>
                  <a:schemeClr val="tx1"/>
                </a:solidFill>
                <a:latin typeface="Times New Roman" pitchFamily="18" charset="0"/>
              </a:defRPr>
            </a:lvl2pPr>
            <a:lvl3pPr marL="1101725" indent="-219075" algn="l" defTabSz="928688" eaLnBrk="0" hangingPunct="0">
              <a:spcBef>
                <a:spcPct val="30000"/>
              </a:spcBef>
              <a:defRPr sz="1200">
                <a:solidFill>
                  <a:schemeClr val="tx1"/>
                </a:solidFill>
                <a:latin typeface="Times New Roman" pitchFamily="18" charset="0"/>
              </a:defRPr>
            </a:lvl3pPr>
            <a:lvl4pPr marL="1541463" indent="-219075" algn="l" defTabSz="928688" eaLnBrk="0" hangingPunct="0">
              <a:spcBef>
                <a:spcPct val="30000"/>
              </a:spcBef>
              <a:defRPr sz="1200">
                <a:solidFill>
                  <a:schemeClr val="tx1"/>
                </a:solidFill>
                <a:latin typeface="Times New Roman" pitchFamily="18" charset="0"/>
              </a:defRPr>
            </a:lvl4pPr>
            <a:lvl5pPr marL="1982788" indent="-219075" algn="l" defTabSz="928688" eaLnBrk="0" hangingPunct="0">
              <a:spcBef>
                <a:spcPct val="30000"/>
              </a:spcBef>
              <a:defRPr sz="1200">
                <a:solidFill>
                  <a:schemeClr val="tx1"/>
                </a:solidFill>
                <a:latin typeface="Times New Roman" pitchFamily="18" charset="0"/>
              </a:defRPr>
            </a:lvl5pPr>
            <a:lvl6pPr marL="2439988" indent="-219075" defTabSz="928688" eaLnBrk="0" fontAlgn="base" hangingPunct="0">
              <a:spcBef>
                <a:spcPct val="30000"/>
              </a:spcBef>
              <a:spcAft>
                <a:spcPct val="0"/>
              </a:spcAft>
              <a:defRPr sz="1200">
                <a:solidFill>
                  <a:schemeClr val="tx1"/>
                </a:solidFill>
                <a:latin typeface="Times New Roman" pitchFamily="18" charset="0"/>
              </a:defRPr>
            </a:lvl6pPr>
            <a:lvl7pPr marL="2897188" indent="-219075" defTabSz="928688" eaLnBrk="0" fontAlgn="base" hangingPunct="0">
              <a:spcBef>
                <a:spcPct val="30000"/>
              </a:spcBef>
              <a:spcAft>
                <a:spcPct val="0"/>
              </a:spcAft>
              <a:defRPr sz="1200">
                <a:solidFill>
                  <a:schemeClr val="tx1"/>
                </a:solidFill>
                <a:latin typeface="Times New Roman" pitchFamily="18" charset="0"/>
              </a:defRPr>
            </a:lvl7pPr>
            <a:lvl8pPr marL="3354388" indent="-219075" defTabSz="928688" eaLnBrk="0" fontAlgn="base" hangingPunct="0">
              <a:spcBef>
                <a:spcPct val="30000"/>
              </a:spcBef>
              <a:spcAft>
                <a:spcPct val="0"/>
              </a:spcAft>
              <a:defRPr sz="1200">
                <a:solidFill>
                  <a:schemeClr val="tx1"/>
                </a:solidFill>
                <a:latin typeface="Times New Roman" pitchFamily="18" charset="0"/>
              </a:defRPr>
            </a:lvl8pPr>
            <a:lvl9pPr marL="3811588" indent="-219075"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E1BAC6D-8B4A-4A22-86A4-CA36128B0B3C}" type="slidenum">
              <a:rPr lang="en-US" altLang="en-US" sz="1200" smtClean="0">
                <a:latin typeface="Times New Roman" pitchFamily="18" charset="0"/>
              </a:rPr>
              <a:pPr algn="r" eaLnBrk="1" hangingPunct="1">
                <a:spcBef>
                  <a:spcPct val="0"/>
                </a:spcBef>
              </a:pPr>
              <a:t>61</a:t>
            </a:fld>
            <a:endParaRPr lang="en-US" altLang="en-US" sz="1200" dirty="0">
              <a:latin typeface="Times New Roman" pitchFamily="18"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xfrm>
            <a:off x="928378" y="3329222"/>
            <a:ext cx="7439646" cy="315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Summary:</a:t>
            </a:r>
            <a:r>
              <a:rPr lang="en-US" altLang="en-US" dirty="0"/>
              <a:t> </a:t>
            </a:r>
          </a:p>
          <a:p>
            <a:pPr eaLnBrk="1" hangingPunct="1"/>
            <a:r>
              <a:rPr lang="en-US" altLang="en-US" dirty="0"/>
              <a:t>Curb extensions reduce crossing distance, calm traffic, raise traffic awareness, and are a proven safety benefit.</a:t>
            </a:r>
            <a:endParaRPr lang="en-US" altLang="en-US" b="1" dirty="0"/>
          </a:p>
          <a:p>
            <a:pPr eaLnBrk="1" hangingPunct="1"/>
            <a:r>
              <a:rPr lang="en-US" altLang="en-US" b="1" dirty="0"/>
              <a:t> </a:t>
            </a:r>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15963" indent="-274638" algn="l" defTabSz="928688" eaLnBrk="0" hangingPunct="0">
              <a:spcBef>
                <a:spcPct val="30000"/>
              </a:spcBef>
              <a:defRPr sz="1200">
                <a:solidFill>
                  <a:schemeClr val="tx1"/>
                </a:solidFill>
                <a:latin typeface="Times New Roman" pitchFamily="18" charset="0"/>
              </a:defRPr>
            </a:lvl2pPr>
            <a:lvl3pPr marL="1101725" indent="-219075" algn="l" defTabSz="928688" eaLnBrk="0" hangingPunct="0">
              <a:spcBef>
                <a:spcPct val="30000"/>
              </a:spcBef>
              <a:defRPr sz="1200">
                <a:solidFill>
                  <a:schemeClr val="tx1"/>
                </a:solidFill>
                <a:latin typeface="Times New Roman" pitchFamily="18" charset="0"/>
              </a:defRPr>
            </a:lvl3pPr>
            <a:lvl4pPr marL="1541463" indent="-219075" algn="l" defTabSz="928688" eaLnBrk="0" hangingPunct="0">
              <a:spcBef>
                <a:spcPct val="30000"/>
              </a:spcBef>
              <a:defRPr sz="1200">
                <a:solidFill>
                  <a:schemeClr val="tx1"/>
                </a:solidFill>
                <a:latin typeface="Times New Roman" pitchFamily="18" charset="0"/>
              </a:defRPr>
            </a:lvl4pPr>
            <a:lvl5pPr marL="1982788" indent="-219075" algn="l" defTabSz="928688" eaLnBrk="0" hangingPunct="0">
              <a:spcBef>
                <a:spcPct val="30000"/>
              </a:spcBef>
              <a:defRPr sz="1200">
                <a:solidFill>
                  <a:schemeClr val="tx1"/>
                </a:solidFill>
                <a:latin typeface="Times New Roman" pitchFamily="18" charset="0"/>
              </a:defRPr>
            </a:lvl5pPr>
            <a:lvl6pPr marL="2439988" indent="-219075" defTabSz="928688" eaLnBrk="0" fontAlgn="base" hangingPunct="0">
              <a:spcBef>
                <a:spcPct val="30000"/>
              </a:spcBef>
              <a:spcAft>
                <a:spcPct val="0"/>
              </a:spcAft>
              <a:defRPr sz="1200">
                <a:solidFill>
                  <a:schemeClr val="tx1"/>
                </a:solidFill>
                <a:latin typeface="Times New Roman" pitchFamily="18" charset="0"/>
              </a:defRPr>
            </a:lvl6pPr>
            <a:lvl7pPr marL="2897188" indent="-219075" defTabSz="928688" eaLnBrk="0" fontAlgn="base" hangingPunct="0">
              <a:spcBef>
                <a:spcPct val="30000"/>
              </a:spcBef>
              <a:spcAft>
                <a:spcPct val="0"/>
              </a:spcAft>
              <a:defRPr sz="1200">
                <a:solidFill>
                  <a:schemeClr val="tx1"/>
                </a:solidFill>
                <a:latin typeface="Times New Roman" pitchFamily="18" charset="0"/>
              </a:defRPr>
            </a:lvl7pPr>
            <a:lvl8pPr marL="3354388" indent="-219075" defTabSz="928688" eaLnBrk="0" fontAlgn="base" hangingPunct="0">
              <a:spcBef>
                <a:spcPct val="30000"/>
              </a:spcBef>
              <a:spcAft>
                <a:spcPct val="0"/>
              </a:spcAft>
              <a:defRPr sz="1200">
                <a:solidFill>
                  <a:schemeClr val="tx1"/>
                </a:solidFill>
                <a:latin typeface="Times New Roman" pitchFamily="18" charset="0"/>
              </a:defRPr>
            </a:lvl8pPr>
            <a:lvl9pPr marL="3811588" indent="-219075"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5C3D2C95-E0DE-4A07-ADBA-045F573D1EA1}" type="slidenum">
              <a:rPr lang="en-US" altLang="en-US" sz="1200" smtClean="0">
                <a:latin typeface="Times New Roman" pitchFamily="18" charset="0"/>
              </a:rPr>
              <a:pPr algn="r" eaLnBrk="1" hangingPunct="1">
                <a:spcBef>
                  <a:spcPct val="0"/>
                </a:spcBef>
              </a:pPr>
              <a:t>62</a:t>
            </a:fld>
            <a:endParaRPr lang="en-US" altLang="en-US" sz="1200" dirty="0">
              <a:latin typeface="Times New Roman" pitchFamily="18" charset="0"/>
            </a:endParaRPr>
          </a:p>
        </p:txBody>
      </p:sp>
      <p:sp>
        <p:nvSpPr>
          <p:cNvPr id="134147" name="Rectangle 2"/>
          <p:cNvSpPr>
            <a:spLocks noGrp="1" noRot="1" noChangeAspect="1" noChangeArrowheads="1" noTextEdit="1"/>
          </p:cNvSpPr>
          <p:nvPr>
            <p:ph type="sldImg"/>
          </p:nvPr>
        </p:nvSpPr>
        <p:spPr>
          <a:xfrm>
            <a:off x="2897188" y="525463"/>
            <a:ext cx="3506787" cy="2628900"/>
          </a:xfrm>
          <a:ln/>
        </p:spPr>
      </p:sp>
      <p:sp>
        <p:nvSpPr>
          <p:cNvPr id="134148" name="Rectangle 3"/>
          <p:cNvSpPr>
            <a:spLocks noGrp="1" noChangeArrowheads="1"/>
          </p:cNvSpPr>
          <p:nvPr>
            <p:ph type="body" idx="1"/>
          </p:nvPr>
        </p:nvSpPr>
        <p:spPr>
          <a:xfrm>
            <a:off x="1237836" y="3329222"/>
            <a:ext cx="6820728" cy="315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15963" indent="-274638" algn="l" defTabSz="928688" eaLnBrk="0" hangingPunct="0">
              <a:spcBef>
                <a:spcPct val="30000"/>
              </a:spcBef>
              <a:defRPr sz="1200">
                <a:solidFill>
                  <a:schemeClr val="tx1"/>
                </a:solidFill>
                <a:latin typeface="Times New Roman" pitchFamily="18" charset="0"/>
              </a:defRPr>
            </a:lvl2pPr>
            <a:lvl3pPr marL="1101725" indent="-219075" algn="l" defTabSz="928688" eaLnBrk="0" hangingPunct="0">
              <a:spcBef>
                <a:spcPct val="30000"/>
              </a:spcBef>
              <a:defRPr sz="1200">
                <a:solidFill>
                  <a:schemeClr val="tx1"/>
                </a:solidFill>
                <a:latin typeface="Times New Roman" pitchFamily="18" charset="0"/>
              </a:defRPr>
            </a:lvl3pPr>
            <a:lvl4pPr marL="1541463" indent="-219075" algn="l" defTabSz="928688" eaLnBrk="0" hangingPunct="0">
              <a:spcBef>
                <a:spcPct val="30000"/>
              </a:spcBef>
              <a:defRPr sz="1200">
                <a:solidFill>
                  <a:schemeClr val="tx1"/>
                </a:solidFill>
                <a:latin typeface="Times New Roman" pitchFamily="18" charset="0"/>
              </a:defRPr>
            </a:lvl4pPr>
            <a:lvl5pPr marL="1982788" indent="-219075" algn="l" defTabSz="928688" eaLnBrk="0" hangingPunct="0">
              <a:spcBef>
                <a:spcPct val="30000"/>
              </a:spcBef>
              <a:defRPr sz="1200">
                <a:solidFill>
                  <a:schemeClr val="tx1"/>
                </a:solidFill>
                <a:latin typeface="Times New Roman" pitchFamily="18" charset="0"/>
              </a:defRPr>
            </a:lvl5pPr>
            <a:lvl6pPr marL="2439988" indent="-219075" defTabSz="928688" eaLnBrk="0" fontAlgn="base" hangingPunct="0">
              <a:spcBef>
                <a:spcPct val="30000"/>
              </a:spcBef>
              <a:spcAft>
                <a:spcPct val="0"/>
              </a:spcAft>
              <a:defRPr sz="1200">
                <a:solidFill>
                  <a:schemeClr val="tx1"/>
                </a:solidFill>
                <a:latin typeface="Times New Roman" pitchFamily="18" charset="0"/>
              </a:defRPr>
            </a:lvl6pPr>
            <a:lvl7pPr marL="2897188" indent="-219075" defTabSz="928688" eaLnBrk="0" fontAlgn="base" hangingPunct="0">
              <a:spcBef>
                <a:spcPct val="30000"/>
              </a:spcBef>
              <a:spcAft>
                <a:spcPct val="0"/>
              </a:spcAft>
              <a:defRPr sz="1200">
                <a:solidFill>
                  <a:schemeClr val="tx1"/>
                </a:solidFill>
                <a:latin typeface="Times New Roman" pitchFamily="18" charset="0"/>
              </a:defRPr>
            </a:lvl7pPr>
            <a:lvl8pPr marL="3354388" indent="-219075" defTabSz="928688" eaLnBrk="0" fontAlgn="base" hangingPunct="0">
              <a:spcBef>
                <a:spcPct val="30000"/>
              </a:spcBef>
              <a:spcAft>
                <a:spcPct val="0"/>
              </a:spcAft>
              <a:defRPr sz="1200">
                <a:solidFill>
                  <a:schemeClr val="tx1"/>
                </a:solidFill>
                <a:latin typeface="Times New Roman" pitchFamily="18" charset="0"/>
              </a:defRPr>
            </a:lvl8pPr>
            <a:lvl9pPr marL="3811588" indent="-219075"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3E835A6-37DF-421C-BB31-A2B3FC6B72DB}" type="slidenum">
              <a:rPr lang="en-US" altLang="en-US" sz="1200" smtClean="0">
                <a:latin typeface="Times New Roman" pitchFamily="18" charset="0"/>
              </a:rPr>
              <a:pPr algn="r" eaLnBrk="1" hangingPunct="1">
                <a:spcBef>
                  <a:spcPct val="0"/>
                </a:spcBef>
              </a:pPr>
              <a:t>63</a:t>
            </a:fld>
            <a:endParaRPr lang="en-US" altLang="en-US" sz="1200" dirty="0">
              <a:latin typeface="Times New Roman" pitchFamily="18"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xfrm>
            <a:off x="928378" y="3329222"/>
            <a:ext cx="7439646" cy="315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Summary: </a:t>
            </a:r>
          </a:p>
          <a:p>
            <a:pPr eaLnBrk="1" hangingPunct="1"/>
            <a:r>
              <a:rPr lang="en-US" altLang="en-US" dirty="0"/>
              <a:t>Install high visibility markings</a:t>
            </a:r>
          </a:p>
          <a:p>
            <a:pPr eaLnBrk="1" hangingPunct="1"/>
            <a:r>
              <a:rPr lang="en-US" altLang="en-US" b="1" dirty="0"/>
              <a:t>Message:</a:t>
            </a:r>
            <a:r>
              <a:rPr lang="en-US" altLang="en-US" dirty="0"/>
              <a:t> </a:t>
            </a:r>
          </a:p>
          <a:p>
            <a:pPr eaLnBrk="1" hangingPunct="1"/>
            <a:r>
              <a:rPr lang="en-US" altLang="en-US" dirty="0"/>
              <a:t>Marked crosswalks guide pedestrians to a crossing location, and they also alert motorists to the crossing location. Therefore, it’s important that both motorists and pedestrians clearly see the crossings. Marked crosswalks should always be 10 feet wide, preferably 12 feet. Ladder-style markings are more visible than simple parallel lines. It is good to have skid-resistant paint lines. </a:t>
            </a:r>
          </a:p>
          <a:p>
            <a:pPr eaLnBrk="1" hangingPunct="1"/>
            <a:endParaRPr lang="en-US" altLang="en-US" dirty="0"/>
          </a:p>
          <a:p>
            <a:pPr eaLnBrk="1" hangingPunct="1"/>
            <a:r>
              <a:rPr lang="en-US" altLang="en-US" b="1" dirty="0"/>
              <a:t>Image(s):</a:t>
            </a:r>
          </a:p>
          <a:p>
            <a:pPr eaLnBrk="1" hangingPunct="1"/>
            <a:r>
              <a:rPr lang="en-US" altLang="en-US" dirty="0"/>
              <a:t>(t.) Dan Burden, on PBIC web site (b.r.) provided by Peter Lagerwey, on PBIC web site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15963" indent="-274638" algn="l" defTabSz="928688" eaLnBrk="0" hangingPunct="0">
              <a:spcBef>
                <a:spcPct val="30000"/>
              </a:spcBef>
              <a:defRPr sz="1200">
                <a:solidFill>
                  <a:schemeClr val="tx1"/>
                </a:solidFill>
                <a:latin typeface="Times New Roman" pitchFamily="18" charset="0"/>
              </a:defRPr>
            </a:lvl2pPr>
            <a:lvl3pPr marL="1101725" indent="-219075" algn="l" defTabSz="928688" eaLnBrk="0" hangingPunct="0">
              <a:spcBef>
                <a:spcPct val="30000"/>
              </a:spcBef>
              <a:defRPr sz="1200">
                <a:solidFill>
                  <a:schemeClr val="tx1"/>
                </a:solidFill>
                <a:latin typeface="Times New Roman" pitchFamily="18" charset="0"/>
              </a:defRPr>
            </a:lvl3pPr>
            <a:lvl4pPr marL="1541463" indent="-219075" algn="l" defTabSz="928688" eaLnBrk="0" hangingPunct="0">
              <a:spcBef>
                <a:spcPct val="30000"/>
              </a:spcBef>
              <a:defRPr sz="1200">
                <a:solidFill>
                  <a:schemeClr val="tx1"/>
                </a:solidFill>
                <a:latin typeface="Times New Roman" pitchFamily="18" charset="0"/>
              </a:defRPr>
            </a:lvl4pPr>
            <a:lvl5pPr marL="1982788" indent="-219075" algn="l" defTabSz="928688" eaLnBrk="0" hangingPunct="0">
              <a:spcBef>
                <a:spcPct val="30000"/>
              </a:spcBef>
              <a:defRPr sz="1200">
                <a:solidFill>
                  <a:schemeClr val="tx1"/>
                </a:solidFill>
                <a:latin typeface="Times New Roman" pitchFamily="18" charset="0"/>
              </a:defRPr>
            </a:lvl5pPr>
            <a:lvl6pPr marL="2439988" indent="-219075" defTabSz="928688" eaLnBrk="0" fontAlgn="base" hangingPunct="0">
              <a:spcBef>
                <a:spcPct val="30000"/>
              </a:spcBef>
              <a:spcAft>
                <a:spcPct val="0"/>
              </a:spcAft>
              <a:defRPr sz="1200">
                <a:solidFill>
                  <a:schemeClr val="tx1"/>
                </a:solidFill>
                <a:latin typeface="Times New Roman" pitchFamily="18" charset="0"/>
              </a:defRPr>
            </a:lvl6pPr>
            <a:lvl7pPr marL="2897188" indent="-219075" defTabSz="928688" eaLnBrk="0" fontAlgn="base" hangingPunct="0">
              <a:spcBef>
                <a:spcPct val="30000"/>
              </a:spcBef>
              <a:spcAft>
                <a:spcPct val="0"/>
              </a:spcAft>
              <a:defRPr sz="1200">
                <a:solidFill>
                  <a:schemeClr val="tx1"/>
                </a:solidFill>
                <a:latin typeface="Times New Roman" pitchFamily="18" charset="0"/>
              </a:defRPr>
            </a:lvl7pPr>
            <a:lvl8pPr marL="3354388" indent="-219075" defTabSz="928688" eaLnBrk="0" fontAlgn="base" hangingPunct="0">
              <a:spcBef>
                <a:spcPct val="30000"/>
              </a:spcBef>
              <a:spcAft>
                <a:spcPct val="0"/>
              </a:spcAft>
              <a:defRPr sz="1200">
                <a:solidFill>
                  <a:schemeClr val="tx1"/>
                </a:solidFill>
                <a:latin typeface="Times New Roman" pitchFamily="18" charset="0"/>
              </a:defRPr>
            </a:lvl8pPr>
            <a:lvl9pPr marL="3811588" indent="-219075"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941D5AE-F4AE-46C5-89C1-4549F593D3EB}" type="slidenum">
              <a:rPr lang="en-US" altLang="en-US" sz="1200" smtClean="0">
                <a:latin typeface="Times New Roman" pitchFamily="18" charset="0"/>
              </a:rPr>
              <a:pPr algn="r" eaLnBrk="1" hangingPunct="1">
                <a:spcBef>
                  <a:spcPct val="0"/>
                </a:spcBef>
              </a:pPr>
              <a:t>64</a:t>
            </a:fld>
            <a:endParaRPr lang="en-US" altLang="en-US" sz="1200" dirty="0">
              <a:latin typeface="Times New Roman" pitchFamily="18"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t>Summary:</a:t>
            </a:r>
            <a:r>
              <a:rPr lang="en-US" altLang="en-US" dirty="0"/>
              <a:t> </a:t>
            </a:r>
          </a:p>
          <a:p>
            <a:pPr eaLnBrk="1" hangingPunct="1"/>
            <a:r>
              <a:rPr lang="en-US" altLang="en-US" dirty="0"/>
              <a:t>Bicycle lanes increase use and provide comfortable place for novice and inexperienced bicyclists to ride.</a:t>
            </a:r>
          </a:p>
          <a:p>
            <a:pPr eaLnBrk="1" hangingPunct="1"/>
            <a:r>
              <a:rPr lang="en-US" altLang="en-US" b="1" dirty="0"/>
              <a:t>Message: </a:t>
            </a:r>
          </a:p>
          <a:p>
            <a:pPr eaLnBrk="1" hangingPunct="1"/>
            <a:r>
              <a:rPr lang="en-US" altLang="en-US" dirty="0"/>
              <a:t>Typically, bike lanes next to parking should be 5 ft wide. Preferred width of bicycle lanes next to a curb is also 5 ft, although 4 ft may be adequate (excluding the gutter apron). Bicycle lanes should be designated through the use of signs or painted symbols and parking restrictions. A 6-ft-wide bike lane may create problems, as sometimes cars may use a 6 ft bike lane as a travel lane.</a:t>
            </a:r>
          </a:p>
          <a:p>
            <a:pPr eaLnBrk="1" hangingPunct="1"/>
            <a:r>
              <a:rPr lang="en-US" altLang="en-US" b="1" dirty="0"/>
              <a:t>Image(s):</a:t>
            </a:r>
          </a:p>
          <a:p>
            <a:pPr eaLnBrk="1" hangingPunct="1"/>
            <a:r>
              <a:rPr lang="en-US" altLang="en-US" dirty="0"/>
              <a:t>(l.) provided by Peter Lagerwey</a:t>
            </a:r>
          </a:p>
          <a:p>
            <a:pPr eaLnBrk="1" hangingPunct="1"/>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15963" indent="-274638" algn="l" defTabSz="928688" eaLnBrk="0" hangingPunct="0">
              <a:spcBef>
                <a:spcPct val="30000"/>
              </a:spcBef>
              <a:defRPr sz="1200">
                <a:solidFill>
                  <a:schemeClr val="tx1"/>
                </a:solidFill>
                <a:latin typeface="Times New Roman" pitchFamily="18" charset="0"/>
              </a:defRPr>
            </a:lvl2pPr>
            <a:lvl3pPr marL="1101725" indent="-219075" algn="l" defTabSz="928688" eaLnBrk="0" hangingPunct="0">
              <a:spcBef>
                <a:spcPct val="30000"/>
              </a:spcBef>
              <a:defRPr sz="1200">
                <a:solidFill>
                  <a:schemeClr val="tx1"/>
                </a:solidFill>
                <a:latin typeface="Times New Roman" pitchFamily="18" charset="0"/>
              </a:defRPr>
            </a:lvl3pPr>
            <a:lvl4pPr marL="1541463" indent="-219075" algn="l" defTabSz="928688" eaLnBrk="0" hangingPunct="0">
              <a:spcBef>
                <a:spcPct val="30000"/>
              </a:spcBef>
              <a:defRPr sz="1200">
                <a:solidFill>
                  <a:schemeClr val="tx1"/>
                </a:solidFill>
                <a:latin typeface="Times New Roman" pitchFamily="18" charset="0"/>
              </a:defRPr>
            </a:lvl4pPr>
            <a:lvl5pPr marL="1982788" indent="-219075" algn="l" defTabSz="928688" eaLnBrk="0" hangingPunct="0">
              <a:spcBef>
                <a:spcPct val="30000"/>
              </a:spcBef>
              <a:defRPr sz="1200">
                <a:solidFill>
                  <a:schemeClr val="tx1"/>
                </a:solidFill>
                <a:latin typeface="Times New Roman" pitchFamily="18" charset="0"/>
              </a:defRPr>
            </a:lvl5pPr>
            <a:lvl6pPr marL="2439988" indent="-219075" defTabSz="928688" eaLnBrk="0" fontAlgn="base" hangingPunct="0">
              <a:spcBef>
                <a:spcPct val="30000"/>
              </a:spcBef>
              <a:spcAft>
                <a:spcPct val="0"/>
              </a:spcAft>
              <a:defRPr sz="1200">
                <a:solidFill>
                  <a:schemeClr val="tx1"/>
                </a:solidFill>
                <a:latin typeface="Times New Roman" pitchFamily="18" charset="0"/>
              </a:defRPr>
            </a:lvl6pPr>
            <a:lvl7pPr marL="2897188" indent="-219075" defTabSz="928688" eaLnBrk="0" fontAlgn="base" hangingPunct="0">
              <a:spcBef>
                <a:spcPct val="30000"/>
              </a:spcBef>
              <a:spcAft>
                <a:spcPct val="0"/>
              </a:spcAft>
              <a:defRPr sz="1200">
                <a:solidFill>
                  <a:schemeClr val="tx1"/>
                </a:solidFill>
                <a:latin typeface="Times New Roman" pitchFamily="18" charset="0"/>
              </a:defRPr>
            </a:lvl7pPr>
            <a:lvl8pPr marL="3354388" indent="-219075" defTabSz="928688" eaLnBrk="0" fontAlgn="base" hangingPunct="0">
              <a:spcBef>
                <a:spcPct val="30000"/>
              </a:spcBef>
              <a:spcAft>
                <a:spcPct val="0"/>
              </a:spcAft>
              <a:defRPr sz="1200">
                <a:solidFill>
                  <a:schemeClr val="tx1"/>
                </a:solidFill>
                <a:latin typeface="Times New Roman" pitchFamily="18" charset="0"/>
              </a:defRPr>
            </a:lvl8pPr>
            <a:lvl9pPr marL="3811588" indent="-219075"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D076EB9-36A9-485E-8749-F20A1FB320BD}" type="slidenum">
              <a:rPr lang="en-US" altLang="en-US" sz="1200" smtClean="0">
                <a:latin typeface="Times New Roman" pitchFamily="18" charset="0"/>
              </a:rPr>
              <a:pPr algn="r" eaLnBrk="1" hangingPunct="1">
                <a:spcBef>
                  <a:spcPct val="0"/>
                </a:spcBef>
              </a:pPr>
              <a:t>65</a:t>
            </a:fld>
            <a:endParaRPr lang="en-US" altLang="en-US" sz="1200" dirty="0">
              <a:latin typeface="Times New Roman" pitchFamily="18" charset="0"/>
            </a:endParaRPr>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t>Summary:</a:t>
            </a:r>
            <a:r>
              <a:rPr lang="en-US" altLang="en-US" dirty="0"/>
              <a:t> </a:t>
            </a:r>
          </a:p>
          <a:p>
            <a:pPr eaLnBrk="1" hangingPunct="1"/>
            <a:r>
              <a:rPr lang="en-US" altLang="en-US" dirty="0"/>
              <a:t>Separated multi-use pathways can also be an effective option at many schools for creating safer routes.</a:t>
            </a:r>
            <a:endParaRPr lang="en-US" altLang="en-US" b="1" dirty="0"/>
          </a:p>
          <a:p>
            <a:pPr eaLnBrk="1" hangingPunct="1"/>
            <a:r>
              <a:rPr lang="en-US" altLang="en-US" b="1" dirty="0"/>
              <a:t>Message:</a:t>
            </a:r>
            <a:r>
              <a:rPr lang="en-US" altLang="en-US" dirty="0"/>
              <a:t> </a:t>
            </a:r>
          </a:p>
          <a:p>
            <a:pPr eaLnBrk="1" hangingPunct="1"/>
            <a:r>
              <a:rPr lang="en-US" altLang="en-US" dirty="0"/>
              <a:t>There are locations where separated paths are appropriate and can greatly shorten the distance for children to walk or bike to school, such as to connect neighborhoods directly with schools. However, separate walkways must be designed properly where they intersect public roadways to minimize the risk of pedestrian/bicyclist crashes. Providing separate pathways can certainly be part of the network for child pedestrians and bicyclists, along with sidewalks. Guidelines for designing paths and trails are given in the 1999 AASHTO </a:t>
            </a:r>
            <a:r>
              <a:rPr lang="en-US" altLang="en-US" i="1" dirty="0"/>
              <a:t>Guide for the Development of Bicycle Facilities</a:t>
            </a:r>
            <a:r>
              <a:rPr lang="en-US" altLang="en-US" dirty="0"/>
              <a:t>. * In this slide is an example of a pathway that was funded by California’s SR2S program.</a:t>
            </a:r>
          </a:p>
          <a:p>
            <a:pPr eaLnBrk="1" hangingPunct="1"/>
            <a:r>
              <a:rPr lang="en-US" altLang="en-US" b="1" dirty="0"/>
              <a:t>Background:</a:t>
            </a:r>
          </a:p>
          <a:p>
            <a:pPr eaLnBrk="1" hangingPunct="1"/>
            <a:r>
              <a:rPr lang="en-US" altLang="en-US" dirty="0"/>
              <a:t>*</a:t>
            </a:r>
            <a:r>
              <a:rPr lang="en-US" altLang="en-US" i="1" dirty="0"/>
              <a:t>Guide for the Development of Bicycle Facilities</a:t>
            </a:r>
            <a:r>
              <a:rPr lang="en-US" altLang="en-US" dirty="0"/>
              <a:t>, American Association of State Highway and Transportation Officials, Washington, D.C., 1999, available online at http://safety.fhwa.dot.gov/fourthlevel/pdf/b_aashtobik.pdf, accessed September 14, 2004.</a:t>
            </a:r>
            <a:endParaRPr lang="en-US" altLang="en-US" dirty="0">
              <a:solidFill>
                <a:srgbClr val="000066"/>
              </a:solidFill>
              <a:latin typeface="Verdana" pitchFamily="34" charset="0"/>
            </a:endParaRPr>
          </a:p>
          <a:p>
            <a:pPr eaLnBrk="1" hangingPunct="1"/>
            <a:r>
              <a:rPr lang="en-US" altLang="en-US" b="1" dirty="0"/>
              <a:t>Image(s):</a:t>
            </a:r>
          </a:p>
          <a:p>
            <a:pPr eaLnBrk="1" hangingPunct="1"/>
            <a:r>
              <a:rPr lang="en-US" altLang="en-US" dirty="0"/>
              <a:t>(t.r.) provided by Dave Parisi, Edna Maquire School, Mill Valley, CA</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B54A7E4-EF6A-47AB-A0D1-C2079C68784D}" type="slidenum">
              <a:rPr lang="en-US" altLang="en-US" sz="1200" smtClean="0">
                <a:latin typeface="Times New Roman" pitchFamily="18" charset="0"/>
              </a:rPr>
              <a:pPr algn="r" eaLnBrk="1" hangingPunct="1">
                <a:spcBef>
                  <a:spcPct val="0"/>
                </a:spcBef>
              </a:pPr>
              <a:t>66</a:t>
            </a:fld>
            <a:endParaRPr lang="en-US" altLang="en-US" sz="1200" dirty="0">
              <a:latin typeface="Times New Roman" pitchFamily="18"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Before:  Identical to what you see in the TA Announcement letter</a:t>
            </a:r>
          </a:p>
          <a:p>
            <a:endParaRPr lang="en-US" altLang="en-US" b="1" dirty="0"/>
          </a:p>
          <a:p>
            <a:r>
              <a:rPr lang="en-US" altLang="en-US" b="1" dirty="0"/>
              <a:t>After:  Traffic calming techniques -  roundabouts, bulb-outs, center islands, etc.</a:t>
            </a:r>
          </a:p>
          <a:p>
            <a:endParaRPr lang="en-US" altLang="en-US" b="1" dirty="0"/>
          </a:p>
          <a:p>
            <a:endParaRPr lang="en-US" altLang="en-US" b="1" dirty="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DF9A94B-B3DF-4D31-B9B8-7479DCE5888F}" type="slidenum">
              <a:rPr lang="en-US" altLang="en-US" sz="1200" smtClean="0">
                <a:latin typeface="Times New Roman" pitchFamily="18" charset="0"/>
              </a:rPr>
              <a:pPr algn="r" eaLnBrk="1" hangingPunct="1">
                <a:spcBef>
                  <a:spcPct val="0"/>
                </a:spcBef>
              </a:pPr>
              <a:t>12</a:t>
            </a:fld>
            <a:endParaRPr lang="en-US" altLang="en-US" sz="1200" dirty="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DCDEAEF-CE82-4D13-A952-27541A9570E2}" type="slidenum">
              <a:rPr lang="en-US" altLang="en-US" sz="1200" smtClean="0">
                <a:latin typeface="Times New Roman" pitchFamily="18" charset="0"/>
              </a:rPr>
              <a:pPr algn="r" eaLnBrk="1" hangingPunct="1">
                <a:spcBef>
                  <a:spcPct val="0"/>
                </a:spcBef>
              </a:pPr>
              <a:t>13</a:t>
            </a:fld>
            <a:endParaRPr lang="en-US" altLang="en-US" sz="1200" dirty="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91839CB-D70A-419A-B6E8-2933413FEA9E}" type="slidenum">
              <a:rPr lang="en-US" altLang="en-US" sz="1200" smtClean="0">
                <a:latin typeface="Times New Roman" pitchFamily="18" charset="0"/>
              </a:rPr>
              <a:pPr algn="r" eaLnBrk="1" hangingPunct="1">
                <a:spcBef>
                  <a:spcPct val="0"/>
                </a:spcBef>
              </a:pPr>
              <a:t>14</a:t>
            </a:fld>
            <a:endParaRPr lang="en-US" altLang="en-US" sz="1200" dirty="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8688" eaLnBrk="0" hangingPunct="0">
              <a:spcBef>
                <a:spcPct val="30000"/>
              </a:spcBef>
              <a:defRPr sz="1100">
                <a:solidFill>
                  <a:schemeClr val="tx1"/>
                </a:solidFill>
                <a:latin typeface="Arial"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A72B363-888E-4424-B5E7-47427C1024AE}" type="slidenum">
              <a:rPr lang="en-US" altLang="en-US" sz="1200" smtClean="0">
                <a:latin typeface="Times New Roman" pitchFamily="18" charset="0"/>
              </a:rPr>
              <a:pPr algn="r" eaLnBrk="1" hangingPunct="1">
                <a:spcBef>
                  <a:spcPct val="0"/>
                </a:spcBef>
              </a:pPr>
              <a:t>15</a:t>
            </a:fld>
            <a:endParaRPr lang="en-US" altLang="en-US" sz="1200" dirty="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48325065"/>
      </p:ext>
    </p:extLst>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719587"/>
      </p:ext>
    </p:extLst>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1"/>
            <a:ext cx="2057400" cy="5897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1"/>
            <a:ext cx="6019800" cy="5897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416183"/>
      </p:ext>
    </p:extLst>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524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9405009"/>
      </p:ext>
    </p:extLst>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28600"/>
            <a:ext cx="7772400" cy="1524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154646"/>
      </p:ext>
    </p:extLst>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524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75791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090606"/>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7920020"/>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5294571"/>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233603"/>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3311451"/>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927753"/>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94793338"/>
      </p:ext>
    </p:extLst>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5493465"/>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random/>
  </p:transition>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Georgia" pitchFamily="18" charset="0"/>
        </a:defRPr>
      </a:lvl2pPr>
      <a:lvl3pPr algn="l" rtl="0" eaLnBrk="0" fontAlgn="base" hangingPunct="0">
        <a:spcBef>
          <a:spcPct val="0"/>
        </a:spcBef>
        <a:spcAft>
          <a:spcPct val="0"/>
        </a:spcAft>
        <a:defRPr sz="3600">
          <a:solidFill>
            <a:schemeClr val="bg1"/>
          </a:solidFill>
          <a:latin typeface="Georgia" pitchFamily="18" charset="0"/>
        </a:defRPr>
      </a:lvl3pPr>
      <a:lvl4pPr algn="l" rtl="0" eaLnBrk="0" fontAlgn="base" hangingPunct="0">
        <a:spcBef>
          <a:spcPct val="0"/>
        </a:spcBef>
        <a:spcAft>
          <a:spcPct val="0"/>
        </a:spcAft>
        <a:defRPr sz="3600">
          <a:solidFill>
            <a:schemeClr val="bg1"/>
          </a:solidFill>
          <a:latin typeface="Georgia" pitchFamily="18" charset="0"/>
        </a:defRPr>
      </a:lvl4pPr>
      <a:lvl5pPr algn="l" rtl="0" eaLnBrk="0" fontAlgn="base" hangingPunct="0">
        <a:spcBef>
          <a:spcPct val="0"/>
        </a:spcBef>
        <a:spcAft>
          <a:spcPct val="0"/>
        </a:spcAft>
        <a:defRPr sz="3600">
          <a:solidFill>
            <a:schemeClr val="bg1"/>
          </a:solidFill>
          <a:latin typeface="Georgia" pitchFamily="18" charset="0"/>
        </a:defRPr>
      </a:lvl5pPr>
      <a:lvl6pPr marL="457200" algn="l" rtl="0" fontAlgn="base">
        <a:spcBef>
          <a:spcPct val="0"/>
        </a:spcBef>
        <a:spcAft>
          <a:spcPct val="0"/>
        </a:spcAft>
        <a:defRPr sz="3600">
          <a:solidFill>
            <a:schemeClr val="bg1"/>
          </a:solidFill>
          <a:latin typeface="Georgia" pitchFamily="18" charset="0"/>
        </a:defRPr>
      </a:lvl6pPr>
      <a:lvl7pPr marL="914400" algn="l" rtl="0" fontAlgn="base">
        <a:spcBef>
          <a:spcPct val="0"/>
        </a:spcBef>
        <a:spcAft>
          <a:spcPct val="0"/>
        </a:spcAft>
        <a:defRPr sz="3600">
          <a:solidFill>
            <a:schemeClr val="bg1"/>
          </a:solidFill>
          <a:latin typeface="Georgia" pitchFamily="18" charset="0"/>
        </a:defRPr>
      </a:lvl7pPr>
      <a:lvl8pPr marL="1371600" algn="l" rtl="0" fontAlgn="base">
        <a:spcBef>
          <a:spcPct val="0"/>
        </a:spcBef>
        <a:spcAft>
          <a:spcPct val="0"/>
        </a:spcAft>
        <a:defRPr sz="3600">
          <a:solidFill>
            <a:schemeClr val="bg1"/>
          </a:solidFill>
          <a:latin typeface="Georgia" pitchFamily="18" charset="0"/>
        </a:defRPr>
      </a:lvl8pPr>
      <a:lvl9pPr marL="1828800" algn="l" rtl="0" fontAlgn="base">
        <a:spcBef>
          <a:spcPct val="0"/>
        </a:spcBef>
        <a:spcAft>
          <a:spcPct val="0"/>
        </a:spcAft>
        <a:defRPr sz="3600">
          <a:solidFill>
            <a:schemeClr val="bg1"/>
          </a:solidFill>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vtrans.vermont.gov/highway/local-projects/transport-al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maps.vermont.gov/ACCD/PlanningAtlas/index.html?viewer=PlanningAtla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image" Target="../media/image34.jpeg"/></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66.xml.rels><?xml version="1.0" encoding="UTF-8" standalone="yes"?>
<Relationships xmlns="http://schemas.openxmlformats.org/package/2006/relationships"><Relationship Id="rId3" Type="http://schemas.openxmlformats.org/officeDocument/2006/relationships/hyperlink" Target="mailto:scott.robertson@vermont.gov"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050" name="Rectangle 19"/>
          <p:cNvSpPr>
            <a:spLocks noChangeArrowheads="1"/>
          </p:cNvSpPr>
          <p:nvPr/>
        </p:nvSpPr>
        <p:spPr bwMode="auto">
          <a:xfrm>
            <a:off x="0" y="0"/>
            <a:ext cx="9144000" cy="6858000"/>
          </a:xfrm>
          <a:prstGeom prst="rect">
            <a:avLst/>
          </a:prstGeom>
          <a:solidFill>
            <a:srgbClr val="336699">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eaLnBrk="1" hangingPunct="1"/>
            <a:endParaRPr lang="en-US" altLang="en-US" dirty="0"/>
          </a:p>
        </p:txBody>
      </p:sp>
      <p:sp>
        <p:nvSpPr>
          <p:cNvPr id="2051" name="Rectangle 22"/>
          <p:cNvSpPr>
            <a:spLocks noChangeArrowheads="1"/>
          </p:cNvSpPr>
          <p:nvPr/>
        </p:nvSpPr>
        <p:spPr bwMode="auto">
          <a:xfrm>
            <a:off x="219075" y="762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eaLnBrk="1" hangingPunct="1"/>
            <a:r>
              <a:rPr lang="en-US" altLang="en-US" sz="3600" dirty="0">
                <a:solidFill>
                  <a:schemeClr val="bg1"/>
                </a:solidFill>
                <a:latin typeface="Georgia" pitchFamily="18" charset="0"/>
              </a:rPr>
              <a:t>VTrans TA Program Fall 2023 (SFY 2024)</a:t>
            </a:r>
          </a:p>
          <a:p>
            <a:pPr eaLnBrk="1" hangingPunct="1"/>
            <a:r>
              <a:rPr lang="en-US" altLang="en-US" sz="2000" dirty="0">
                <a:solidFill>
                  <a:schemeClr val="bg1"/>
                </a:solidFill>
                <a:latin typeface="Georgia" pitchFamily="18" charset="0"/>
              </a:rPr>
              <a:t>By </a:t>
            </a:r>
          </a:p>
          <a:p>
            <a:pPr eaLnBrk="1" hangingPunct="1"/>
            <a:r>
              <a:rPr lang="en-US" altLang="en-US" sz="2000" dirty="0">
                <a:solidFill>
                  <a:schemeClr val="bg1"/>
                </a:solidFill>
                <a:latin typeface="Georgia" pitchFamily="18" charset="0"/>
              </a:rPr>
              <a:t>Scott Robertson, </a:t>
            </a:r>
            <a:r>
              <a:rPr lang="en-US" altLang="en-US" sz="1800" dirty="0">
                <a:solidFill>
                  <a:schemeClr val="bg1"/>
                </a:solidFill>
                <a:latin typeface="Georgia" pitchFamily="18" charset="0"/>
              </a:rPr>
              <a:t>P.E. (scott.robertson@vermont.gov)</a:t>
            </a:r>
          </a:p>
        </p:txBody>
      </p:sp>
      <p:pic>
        <p:nvPicPr>
          <p:cNvPr id="2052" name="Picture 5" descr="Wallingford6.JPG"/>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91564" y="1378130"/>
            <a:ext cx="4360093" cy="327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VTransLogo(TIF).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39" y="4777488"/>
            <a:ext cx="3938327" cy="173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VTransLogo(TIF).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8992" y="1378130"/>
            <a:ext cx="4119891" cy="150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BA2A7C0-E584-4BD5-A026-59FF2C33224E}"/>
              </a:ext>
            </a:extLst>
          </p:cNvPr>
          <p:cNvPicPr/>
          <p:nvPr/>
        </p:nvPicPr>
        <p:blipFill rotWithShape="1">
          <a:blip r:embed="rId6">
            <a:extLst>
              <a:ext uri="{28A0092B-C50C-407E-A947-70E740481C1C}">
                <a14:useLocalDpi xmlns:a14="http://schemas.microsoft.com/office/drawing/2010/main" val="0"/>
              </a:ext>
            </a:extLst>
          </a:blip>
          <a:srcRect l="8885" t="36824" r="66758" b="7706"/>
          <a:stretch/>
        </p:blipFill>
        <p:spPr bwMode="auto">
          <a:xfrm>
            <a:off x="4156166" y="3143676"/>
            <a:ext cx="4642717" cy="3470599"/>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3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61D3E3D-B5B2-4B0E-A9A4-295B5FF33C07}"/>
              </a:ext>
            </a:extLst>
          </p:cNvPr>
          <p:cNvPicPr>
            <a:picLocks noGrp="1" noChangeAspect="1"/>
          </p:cNvPicPr>
          <p:nvPr>
            <p:ph idx="1"/>
          </p:nvPr>
        </p:nvPicPr>
        <p:blipFill rotWithShape="1">
          <a:blip r:embed="rId2"/>
          <a:srcRect l="48216" r="1403" b="585"/>
          <a:stretch/>
        </p:blipFill>
        <p:spPr>
          <a:xfrm>
            <a:off x="574" y="0"/>
            <a:ext cx="9143426" cy="6858000"/>
          </a:xfrm>
          <a:prstGeom prst="rect">
            <a:avLst/>
          </a:prstGeom>
          <a:solidFill>
            <a:schemeClr val="bg1">
              <a:lumMod val="75000"/>
            </a:schemeClr>
          </a:solidFill>
        </p:spPr>
      </p:pic>
    </p:spTree>
    <p:extLst>
      <p:ext uri="{BB962C8B-B14F-4D97-AF65-F5344CB8AC3E}">
        <p14:creationId xmlns:p14="http://schemas.microsoft.com/office/powerpoint/2010/main" val="2358443212"/>
      </p:ext>
    </p:extLst>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0" descr="links"/>
          <p:cNvPicPr>
            <a:picLocks noChangeAspect="1" noChangeArrowheads="1"/>
          </p:cNvPicPr>
          <p:nvPr/>
        </p:nvPicPr>
        <p:blipFill>
          <a:blip r:embed="rId3" cstate="print">
            <a:extLst>
              <a:ext uri="{28A0092B-C50C-407E-A947-70E740481C1C}">
                <a14:useLocalDpi xmlns:a14="http://schemas.microsoft.com/office/drawing/2010/main" val="0"/>
              </a:ext>
            </a:extLst>
          </a:blip>
          <a:srcRect l="2451" t="11760" b="3308"/>
          <a:stretch>
            <a:fillRect/>
          </a:stretch>
        </p:blipFill>
        <p:spPr bwMode="auto">
          <a:xfrm>
            <a:off x="0" y="76200"/>
            <a:ext cx="9067800" cy="6781800"/>
          </a:xfrm>
          <a:prstGeom prst="rect">
            <a:avLst/>
          </a:prstGeom>
          <a:blipFill dpi="0" rotWithShape="1">
            <a:blip r:embed="rId4"/>
            <a:srcRect/>
            <a:tile tx="0" ty="0" sx="100000" sy="100000" flip="none" algn="tl"/>
          </a:blipFill>
          <a:ln>
            <a:noFill/>
          </a:ln>
          <a:effectLst>
            <a:softEdge rad="112500"/>
          </a:effectLst>
        </p:spPr>
      </p:pic>
      <p:sp>
        <p:nvSpPr>
          <p:cNvPr id="5122" name="Rectangle 2"/>
          <p:cNvSpPr>
            <a:spLocks noGrp="1" noChangeArrowheads="1"/>
          </p:cNvSpPr>
          <p:nvPr>
            <p:ph type="title"/>
          </p:nvPr>
        </p:nvSpPr>
        <p:spPr>
          <a:xfrm>
            <a:off x="2209213" y="84909"/>
            <a:ext cx="4800600" cy="533400"/>
          </a:xfrm>
          <a:solidFill>
            <a:srgbClr val="0000FF">
              <a:alpha val="60000"/>
            </a:srgbClr>
          </a:solidFill>
        </p:spPr>
        <p:txBody>
          <a:bodyPr/>
          <a:lstStyle/>
          <a:p>
            <a:pPr eaLnBrk="1" hangingPunct="1"/>
            <a:r>
              <a:rPr lang="en-US" altLang="en-US" b="1" u="sng" dirty="0"/>
              <a:t>Eligible Applicants</a:t>
            </a:r>
          </a:p>
        </p:txBody>
      </p:sp>
      <p:sp>
        <p:nvSpPr>
          <p:cNvPr id="6" name="Rectangle 3"/>
          <p:cNvSpPr txBox="1">
            <a:spLocks noChangeArrowheads="1"/>
          </p:cNvSpPr>
          <p:nvPr/>
        </p:nvSpPr>
        <p:spPr>
          <a:xfrm>
            <a:off x="108857" y="653144"/>
            <a:ext cx="8991599" cy="5984045"/>
          </a:xfrm>
          <a:prstGeom prst="rect">
            <a:avLst/>
          </a:prstGeom>
          <a:solidFill>
            <a:srgbClr val="0000FF">
              <a:alpha val="57000"/>
            </a:srgbClr>
          </a:solidFill>
        </p:spPr>
        <p:txBody>
          <a:bodyPr/>
          <a:lstStyle/>
          <a:p>
            <a:pPr marL="342900" indent="-342900" algn="l" eaLnBrk="0" hangingPunct="0">
              <a:spcBef>
                <a:spcPct val="20000"/>
              </a:spcBef>
              <a:buFontTx/>
              <a:buChar char="•"/>
              <a:defRPr/>
            </a:pPr>
            <a:r>
              <a:rPr lang="en-US" sz="2800" b="1" kern="0" dirty="0">
                <a:solidFill>
                  <a:srgbClr val="FFFFFF"/>
                </a:solidFill>
                <a:latin typeface="+mn-lt"/>
              </a:rPr>
              <a:t>Local Governments - City, Town, Village</a:t>
            </a:r>
          </a:p>
          <a:p>
            <a:pPr marL="342900" indent="-342900" algn="l" eaLnBrk="0" hangingPunct="0">
              <a:spcBef>
                <a:spcPct val="20000"/>
              </a:spcBef>
              <a:buFontTx/>
              <a:buChar char="•"/>
              <a:defRPr/>
            </a:pPr>
            <a:r>
              <a:rPr lang="en-US" sz="2800" b="1" kern="0" dirty="0">
                <a:solidFill>
                  <a:srgbClr val="FFFFFF"/>
                </a:solidFill>
                <a:latin typeface="+mn-lt"/>
              </a:rPr>
              <a:t>Regional Transportation Authority</a:t>
            </a:r>
          </a:p>
          <a:p>
            <a:pPr marL="342900" indent="-342900" algn="l" eaLnBrk="0" hangingPunct="0">
              <a:spcBef>
                <a:spcPct val="20000"/>
              </a:spcBef>
              <a:buFontTx/>
              <a:buChar char="•"/>
              <a:defRPr/>
            </a:pPr>
            <a:r>
              <a:rPr lang="en-US" sz="2800" b="1" kern="0" dirty="0">
                <a:solidFill>
                  <a:srgbClr val="FFFFFF"/>
                </a:solidFill>
                <a:latin typeface="+mn-lt"/>
              </a:rPr>
              <a:t>Transit Agency</a:t>
            </a:r>
          </a:p>
          <a:p>
            <a:pPr marL="342900" indent="-342900" algn="l" eaLnBrk="0" hangingPunct="0">
              <a:spcBef>
                <a:spcPct val="20000"/>
              </a:spcBef>
              <a:buFontTx/>
              <a:buChar char="•"/>
              <a:defRPr/>
            </a:pPr>
            <a:r>
              <a:rPr lang="en-US" sz="2800" b="1" kern="0" dirty="0">
                <a:solidFill>
                  <a:srgbClr val="FFFFFF"/>
                </a:solidFill>
                <a:latin typeface="+mn-lt"/>
              </a:rPr>
              <a:t>Natural Resource or Public Land Agency</a:t>
            </a:r>
          </a:p>
          <a:p>
            <a:pPr marL="342900" indent="-342900" algn="l" eaLnBrk="0" hangingPunct="0">
              <a:spcBef>
                <a:spcPct val="20000"/>
              </a:spcBef>
              <a:buFontTx/>
              <a:buChar char="•"/>
              <a:defRPr/>
            </a:pPr>
            <a:r>
              <a:rPr lang="en-US" sz="2800" b="1" kern="0" dirty="0">
                <a:solidFill>
                  <a:srgbClr val="FFFFFF"/>
                </a:solidFill>
                <a:latin typeface="+mn-lt"/>
              </a:rPr>
              <a:t>School District</a:t>
            </a:r>
          </a:p>
          <a:p>
            <a:pPr marL="342900" indent="-342900" algn="l" eaLnBrk="0" hangingPunct="0">
              <a:spcBef>
                <a:spcPct val="20000"/>
              </a:spcBef>
              <a:buFontTx/>
              <a:buChar char="•"/>
              <a:defRPr/>
            </a:pPr>
            <a:r>
              <a:rPr lang="en-US" sz="2800" b="1" kern="0" dirty="0">
                <a:solidFill>
                  <a:srgbClr val="FFFFFF"/>
                </a:solidFill>
                <a:latin typeface="+mn-lt"/>
              </a:rPr>
              <a:t>A Tribal Government</a:t>
            </a:r>
          </a:p>
          <a:p>
            <a:pPr marL="342900" indent="-342900" algn="l" eaLnBrk="0" hangingPunct="0">
              <a:spcBef>
                <a:spcPct val="20000"/>
              </a:spcBef>
              <a:buFontTx/>
              <a:buChar char="•"/>
              <a:defRPr/>
            </a:pPr>
            <a:r>
              <a:rPr lang="en-US" sz="2800" b="1" kern="0" dirty="0">
                <a:solidFill>
                  <a:srgbClr val="FFFFFF"/>
                </a:solidFill>
                <a:latin typeface="+mn-lt"/>
              </a:rPr>
              <a:t>MPO</a:t>
            </a:r>
          </a:p>
          <a:p>
            <a:pPr marL="342900" indent="-342900" algn="l" eaLnBrk="0" hangingPunct="0">
              <a:spcBef>
                <a:spcPct val="20000"/>
              </a:spcBef>
              <a:buFontTx/>
              <a:buChar char="•"/>
              <a:defRPr/>
            </a:pPr>
            <a:r>
              <a:rPr lang="en-US" sz="2800" b="1" kern="0" dirty="0">
                <a:solidFill>
                  <a:srgbClr val="FFFFFF"/>
                </a:solidFill>
                <a:latin typeface="+mn-lt"/>
              </a:rPr>
              <a:t>A Non-Profit Entity</a:t>
            </a:r>
          </a:p>
          <a:p>
            <a:pPr marL="342900" indent="-342900" algn="l" eaLnBrk="0" hangingPunct="0">
              <a:spcBef>
                <a:spcPct val="20000"/>
              </a:spcBef>
              <a:buFontTx/>
              <a:buChar char="•"/>
              <a:defRPr/>
            </a:pPr>
            <a:r>
              <a:rPr lang="en-US" sz="2800" b="1" i="0" u="none" strike="noStrike" baseline="0" dirty="0">
                <a:solidFill>
                  <a:srgbClr val="FFFFFF"/>
                </a:solidFill>
                <a:latin typeface="Times New Roman" panose="02020603050405020304" pitchFamily="18" charset="0"/>
              </a:rPr>
              <a:t>Any other local or regional governmental entity with responsibility for or oversight of transportation or recreational trails </a:t>
            </a:r>
            <a:endParaRPr lang="en-US" sz="2800" b="1" kern="0" dirty="0">
              <a:solidFill>
                <a:srgbClr val="FFFFFF"/>
              </a:solidFill>
              <a:latin typeface="+mn-lt"/>
            </a:endParaRPr>
          </a:p>
          <a:p>
            <a:pPr marL="342900" indent="-342900" algn="l" eaLnBrk="0" hangingPunct="0">
              <a:spcBef>
                <a:spcPct val="20000"/>
              </a:spcBef>
              <a:buFontTx/>
              <a:buChar char="•"/>
              <a:defRPr/>
            </a:pPr>
            <a:r>
              <a:rPr lang="en-US" sz="2800" b="1" kern="0" dirty="0">
                <a:solidFill>
                  <a:srgbClr val="FFFFFF"/>
                </a:solidFill>
                <a:latin typeface="+mn-lt"/>
              </a:rPr>
              <a:t>State (at the request of an eligible entity listed above)</a:t>
            </a:r>
          </a:p>
          <a:p>
            <a:pPr algn="l" eaLnBrk="0" hangingPunct="0">
              <a:spcBef>
                <a:spcPct val="20000"/>
              </a:spcBef>
              <a:defRPr/>
            </a:pPr>
            <a:endParaRPr lang="en-US" sz="2800" b="1" kern="0" dirty="0">
              <a:solidFill>
                <a:srgbClr val="FFFFFF"/>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0" descr="links"/>
          <p:cNvPicPr>
            <a:picLocks noChangeAspect="1" noChangeArrowheads="1"/>
          </p:cNvPicPr>
          <p:nvPr/>
        </p:nvPicPr>
        <p:blipFill>
          <a:blip r:embed="rId3" cstate="print">
            <a:extLst>
              <a:ext uri="{28A0092B-C50C-407E-A947-70E740481C1C}">
                <a14:useLocalDpi xmlns:a14="http://schemas.microsoft.com/office/drawing/2010/main" val="0"/>
              </a:ext>
            </a:extLst>
          </a:blip>
          <a:srcRect l="2451" t="11760" b="3308"/>
          <a:stretch>
            <a:fillRect/>
          </a:stretch>
        </p:blipFill>
        <p:spPr bwMode="auto">
          <a:xfrm>
            <a:off x="0" y="152400"/>
            <a:ext cx="9067800" cy="6781800"/>
          </a:xfrm>
          <a:prstGeom prst="rect">
            <a:avLst/>
          </a:prstGeom>
          <a:blipFill dpi="0" rotWithShape="1">
            <a:blip r:embed="rId4"/>
            <a:srcRect/>
            <a:tile tx="0" ty="0" sx="100000" sy="100000" flip="none" algn="tl"/>
          </a:blipFill>
          <a:ln>
            <a:noFill/>
          </a:ln>
          <a:effectLst>
            <a:softEdge rad="112500"/>
          </a:effectLst>
        </p:spPr>
      </p:pic>
      <p:sp>
        <p:nvSpPr>
          <p:cNvPr id="12290" name="Rectangle 2"/>
          <p:cNvSpPr>
            <a:spLocks noGrp="1" noChangeArrowheads="1"/>
          </p:cNvSpPr>
          <p:nvPr>
            <p:ph type="title"/>
          </p:nvPr>
        </p:nvSpPr>
        <p:spPr>
          <a:xfrm>
            <a:off x="2743200" y="152400"/>
            <a:ext cx="3505200" cy="609600"/>
          </a:xfrm>
          <a:solidFill>
            <a:srgbClr val="0000FF">
              <a:alpha val="60000"/>
            </a:srgbClr>
          </a:solidFill>
        </p:spPr>
        <p:txBody>
          <a:bodyPr rtlCol="0">
            <a:noAutofit/>
          </a:bodyPr>
          <a:lstStyle/>
          <a:p>
            <a:pPr fontAlgn="auto">
              <a:spcAft>
                <a:spcPts val="0"/>
              </a:spcAft>
              <a:defRPr/>
            </a:pPr>
            <a:r>
              <a:rPr lang="en-US" b="1" u="sng" dirty="0">
                <a:latin typeface="+mn-lt"/>
              </a:rPr>
              <a:t>Eligible Projects</a:t>
            </a:r>
          </a:p>
        </p:txBody>
      </p:sp>
      <p:sp>
        <p:nvSpPr>
          <p:cNvPr id="6147" name="Rectangle 3"/>
          <p:cNvSpPr>
            <a:spLocks noGrp="1" noChangeArrowheads="1"/>
          </p:cNvSpPr>
          <p:nvPr>
            <p:ph idx="1"/>
          </p:nvPr>
        </p:nvSpPr>
        <p:spPr bwMode="auto">
          <a:xfrm>
            <a:off x="206510" y="914400"/>
            <a:ext cx="8591551" cy="1676400"/>
          </a:xfrm>
          <a:solidFill>
            <a:srgbClr val="0000FF">
              <a:alpha val="50000"/>
            </a:srgbClr>
          </a:solidFill>
        </p:spPr>
        <p:txBody>
          <a:bodyPr vert="horz" wrap="square" lIns="91440" tIns="45720" rIns="91440" bIns="45720" numCol="1" anchor="t" anchorCtr="0" compatLnSpc="1">
            <a:prstTxWarp prst="textNoShape">
              <a:avLst/>
            </a:prstTxWarp>
          </a:bodyPr>
          <a:lstStyle/>
          <a:p>
            <a:pPr marL="457200" indent="-457200">
              <a:buNone/>
            </a:pPr>
            <a:r>
              <a:rPr lang="en-US" altLang="en-US" sz="2400" b="1" dirty="0">
                <a:solidFill>
                  <a:schemeClr val="bg1"/>
                </a:solidFill>
              </a:rPr>
              <a:t>A)</a:t>
            </a:r>
            <a:r>
              <a:rPr lang="en-US" altLang="en-US" sz="2400" dirty="0">
                <a:solidFill>
                  <a:schemeClr val="bg1"/>
                </a:solidFill>
              </a:rPr>
              <a:t> </a:t>
            </a:r>
            <a:r>
              <a:rPr lang="en-US" altLang="en-US" sz="2800" dirty="0">
                <a:solidFill>
                  <a:schemeClr val="bg1"/>
                </a:solidFill>
              </a:rPr>
              <a:t>Construction, planning, and design of on-road and off-road trail facilities for pedestrians, bicyclists, and other non-motorized forms of transportation.</a:t>
            </a:r>
          </a:p>
          <a:p>
            <a:pPr marL="457200" indent="-457200">
              <a:buFontTx/>
              <a:buNone/>
            </a:pPr>
            <a:endParaRPr lang="en-US" altLang="en-US" dirty="0">
              <a:solidFill>
                <a:schemeClr val="bg1"/>
              </a:solidFill>
            </a:endParaRPr>
          </a:p>
        </p:txBody>
      </p:sp>
      <p:sp>
        <p:nvSpPr>
          <p:cNvPr id="3" name="TextBox 2"/>
          <p:cNvSpPr txBox="1"/>
          <p:nvPr/>
        </p:nvSpPr>
        <p:spPr>
          <a:xfrm>
            <a:off x="206510" y="2895600"/>
            <a:ext cx="8591550" cy="3308598"/>
          </a:xfrm>
          <a:prstGeom prst="rect">
            <a:avLst/>
          </a:prstGeom>
          <a:solidFill>
            <a:srgbClr val="0000FF">
              <a:alpha val="50000"/>
            </a:srgbClr>
          </a:solidFill>
        </p:spPr>
        <p:txBody>
          <a:bodyPr wrap="square" rtlCol="0">
            <a:spAutoFit/>
          </a:bodyPr>
          <a:lstStyle/>
          <a:p>
            <a:pPr marL="800100" lvl="3" indent="-171450" algn="l">
              <a:buFont typeface="Arial" panose="020B0604020202020204" pitchFamily="34" charset="0"/>
              <a:buChar char="•"/>
            </a:pPr>
            <a:r>
              <a:rPr lang="en-US" altLang="en-US" sz="2800" dirty="0">
                <a:solidFill>
                  <a:schemeClr val="bg1"/>
                </a:solidFill>
                <a:latin typeface="+mn-lt"/>
              </a:rPr>
              <a:t>Sidewalks</a:t>
            </a:r>
          </a:p>
          <a:p>
            <a:pPr marL="800100" lvl="3" indent="-171450" algn="l">
              <a:buFont typeface="Arial" panose="020B0604020202020204" pitchFamily="34" charset="0"/>
              <a:buChar char="•"/>
            </a:pPr>
            <a:r>
              <a:rPr lang="en-US" altLang="en-US" sz="2800" dirty="0">
                <a:solidFill>
                  <a:schemeClr val="bg1"/>
                </a:solidFill>
                <a:latin typeface="+mn-lt"/>
              </a:rPr>
              <a:t>Bicycle and Pedestrian infrastructure</a:t>
            </a:r>
          </a:p>
          <a:p>
            <a:pPr marL="800100" lvl="3" indent="-171450" algn="l">
              <a:buFont typeface="Arial" panose="020B0604020202020204" pitchFamily="34" charset="0"/>
              <a:buChar char="•"/>
            </a:pPr>
            <a:r>
              <a:rPr lang="en-US" altLang="en-US" sz="2800" dirty="0">
                <a:solidFill>
                  <a:schemeClr val="bg1"/>
                </a:solidFill>
                <a:latin typeface="+mn-lt"/>
              </a:rPr>
              <a:t>Pedestrian and bicycle signals</a:t>
            </a:r>
          </a:p>
          <a:p>
            <a:pPr marL="800100" lvl="3" indent="-171450" algn="l">
              <a:buFont typeface="Arial" panose="020B0604020202020204" pitchFamily="34" charset="0"/>
              <a:buChar char="•"/>
            </a:pPr>
            <a:r>
              <a:rPr lang="en-US" altLang="en-US" sz="2800" dirty="0">
                <a:solidFill>
                  <a:schemeClr val="bg1"/>
                </a:solidFill>
                <a:latin typeface="+mn-lt"/>
              </a:rPr>
              <a:t>Traffic calming techniques</a:t>
            </a:r>
          </a:p>
          <a:p>
            <a:pPr marL="800100" lvl="3" indent="-171450" algn="l">
              <a:buFont typeface="Arial" panose="020B0604020202020204" pitchFamily="34" charset="0"/>
              <a:buChar char="•"/>
            </a:pPr>
            <a:r>
              <a:rPr lang="en-US" altLang="en-US" sz="2800" dirty="0">
                <a:solidFill>
                  <a:schemeClr val="bg1"/>
                </a:solidFill>
                <a:latin typeface="+mn-lt"/>
              </a:rPr>
              <a:t>Lighting and other safety-related infrastructure</a:t>
            </a:r>
          </a:p>
          <a:p>
            <a:pPr marL="800100" lvl="3" indent="-171450" algn="l">
              <a:buFont typeface="Arial" panose="020B0604020202020204" pitchFamily="34" charset="0"/>
              <a:buChar char="•"/>
            </a:pPr>
            <a:r>
              <a:rPr lang="en-US" altLang="en-US" sz="2800" dirty="0">
                <a:solidFill>
                  <a:schemeClr val="bg1"/>
                </a:solidFill>
                <a:latin typeface="+mn-lt"/>
              </a:rPr>
              <a:t>Transportation projects to achieve compliance with the Americans with Disabilities Act of 1990.</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52598" y="75565"/>
            <a:ext cx="5562600" cy="609600"/>
          </a:xfrm>
          <a:solidFill>
            <a:srgbClr val="0000FF">
              <a:alpha val="60000"/>
            </a:srgbClr>
          </a:solidFill>
        </p:spPr>
        <p:txBody>
          <a:bodyPr/>
          <a:lstStyle/>
          <a:p>
            <a:pPr>
              <a:defRPr/>
            </a:pPr>
            <a:r>
              <a:rPr lang="en-US" sz="3200" b="1" u="sng" dirty="0">
                <a:latin typeface="+mn-lt"/>
              </a:rPr>
              <a:t>Eligible Projects (continued</a:t>
            </a:r>
            <a:r>
              <a:rPr lang="en-US" sz="3200" b="1" dirty="0">
                <a:latin typeface="+mn-lt"/>
              </a:rPr>
              <a:t>)</a:t>
            </a:r>
          </a:p>
        </p:txBody>
      </p:sp>
      <p:sp>
        <p:nvSpPr>
          <p:cNvPr id="7171" name="Rectangle 3"/>
          <p:cNvSpPr>
            <a:spLocks noGrp="1" noChangeArrowheads="1"/>
          </p:cNvSpPr>
          <p:nvPr>
            <p:ph idx="1"/>
          </p:nvPr>
        </p:nvSpPr>
        <p:spPr bwMode="auto">
          <a:xfrm>
            <a:off x="152400" y="762000"/>
            <a:ext cx="8762999" cy="2590800"/>
          </a:xfrm>
          <a:solidFill>
            <a:srgbClr val="0000FF">
              <a:alpha val="50000"/>
            </a:srgbClr>
          </a:solidFill>
        </p:spPr>
        <p:txBody>
          <a:bodyPr vert="horz" wrap="square" lIns="91440" tIns="45720" rIns="91440" bIns="45720" numCol="1" anchor="t" anchorCtr="0" compatLnSpc="1">
            <a:prstTxWarp prst="textNoShape">
              <a:avLst/>
            </a:prstTxWarp>
          </a:bodyPr>
          <a:lstStyle/>
          <a:p>
            <a:pPr marL="514350" indent="-514350">
              <a:buFontTx/>
              <a:buNone/>
            </a:pPr>
            <a:r>
              <a:rPr lang="en-US" altLang="en-US" b="1" i="1" dirty="0"/>
              <a:t> </a:t>
            </a:r>
            <a:r>
              <a:rPr lang="en-US" altLang="en-US" sz="3000" dirty="0">
                <a:solidFill>
                  <a:schemeClr val="bg1"/>
                </a:solidFill>
              </a:rPr>
              <a:t>B) Construction, planning, and design of infrastructure-related projects and systems that will provide safe routes for non-drivers, including children, older adults, and individuals with disabilities to access daily needs.</a:t>
            </a:r>
          </a:p>
          <a:p>
            <a:pPr>
              <a:buFontTx/>
              <a:buNone/>
            </a:pPr>
            <a:r>
              <a:rPr lang="en-US" altLang="en-US" sz="3000" dirty="0"/>
              <a:t> </a:t>
            </a:r>
          </a:p>
        </p:txBody>
      </p:sp>
      <p:sp>
        <p:nvSpPr>
          <p:cNvPr id="7172" name="Footer Placeholder 3"/>
          <p:cNvSpPr>
            <a:spLocks noGrp="1"/>
          </p:cNvSpPr>
          <p:nvPr>
            <p:ph type="ftr" sz="quarter" idx="4294967295"/>
          </p:nvPr>
        </p:nvSpPr>
        <p:spPr bwMode="auto">
          <a:xfrm>
            <a:off x="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eaLnBrk="1" hangingPunct="1"/>
            <a:endParaRPr lang="en-US" altLang="en-US" dirty="0"/>
          </a:p>
          <a:p>
            <a:pPr eaLnBrk="1" hangingPunct="1"/>
            <a:endParaRPr lang="en-US" altLang="en-US" dirty="0"/>
          </a:p>
        </p:txBody>
      </p:sp>
      <p:sp>
        <p:nvSpPr>
          <p:cNvPr id="5" name="Rectangle 3"/>
          <p:cNvSpPr txBox="1">
            <a:spLocks noChangeArrowheads="1"/>
          </p:cNvSpPr>
          <p:nvPr/>
        </p:nvSpPr>
        <p:spPr bwMode="auto">
          <a:xfrm>
            <a:off x="152400" y="3581400"/>
            <a:ext cx="8762999" cy="1752600"/>
          </a:xfrm>
          <a:prstGeom prst="rect">
            <a:avLst/>
          </a:prstGeom>
          <a:solidFill>
            <a:srgbClr val="0000FF">
              <a:alpha val="50000"/>
            </a:srgbClr>
          </a:solidFill>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indent="-514350">
              <a:buFontTx/>
              <a:buNone/>
            </a:pPr>
            <a:r>
              <a:rPr lang="en-US" altLang="en-US" sz="2800" b="1" i="1" kern="0" dirty="0"/>
              <a:t> </a:t>
            </a:r>
            <a:r>
              <a:rPr lang="en-US" altLang="en-US" sz="2800" kern="0" dirty="0">
                <a:solidFill>
                  <a:schemeClr val="bg1"/>
                </a:solidFill>
              </a:rPr>
              <a:t>C) </a:t>
            </a:r>
            <a:r>
              <a:rPr lang="en-US" altLang="en-US" sz="3000" kern="0" dirty="0">
                <a:solidFill>
                  <a:schemeClr val="bg1"/>
                </a:solidFill>
              </a:rPr>
              <a:t>Conversion and use of abandoned railroad corridors for trails for pedestrians, bicyclists, or other non-motorized transportation users.</a:t>
            </a:r>
          </a:p>
          <a:p>
            <a:pPr>
              <a:buFontTx/>
              <a:buNone/>
            </a:pPr>
            <a:r>
              <a:rPr lang="en-US" altLang="en-US" sz="2800" kern="0" dirty="0">
                <a:solidFill>
                  <a:schemeClr val="bg1"/>
                </a:solidFill>
              </a:rPr>
              <a:t> </a:t>
            </a:r>
          </a:p>
        </p:txBody>
      </p:sp>
      <p:sp>
        <p:nvSpPr>
          <p:cNvPr id="6" name="Rectangle 3"/>
          <p:cNvSpPr txBox="1">
            <a:spLocks noChangeArrowheads="1"/>
          </p:cNvSpPr>
          <p:nvPr/>
        </p:nvSpPr>
        <p:spPr bwMode="auto">
          <a:xfrm>
            <a:off x="152399" y="5562600"/>
            <a:ext cx="8762999" cy="1066800"/>
          </a:xfrm>
          <a:prstGeom prst="rect">
            <a:avLst/>
          </a:prstGeom>
          <a:solidFill>
            <a:srgbClr val="0000FF">
              <a:alpha val="50000"/>
            </a:srgbClr>
          </a:solidFill>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71500" indent="-571500">
              <a:buFontTx/>
              <a:buNone/>
            </a:pPr>
            <a:r>
              <a:rPr lang="en-US" altLang="en-US" b="1" i="1" kern="0" dirty="0"/>
              <a:t> </a:t>
            </a:r>
            <a:r>
              <a:rPr lang="en-US" altLang="en-US" sz="3000" kern="0" dirty="0">
                <a:solidFill>
                  <a:schemeClr val="bg1"/>
                </a:solidFill>
              </a:rPr>
              <a:t>D) Construction of turnouts, overlooks, and viewing areas </a:t>
            </a:r>
            <a:r>
              <a:rPr lang="en-US" sz="2800" kern="0" dirty="0">
                <a:solidFill>
                  <a:srgbClr val="FFFFFF"/>
                </a:solidFill>
              </a:rPr>
              <a:t>as described in 23CFR 752.6.</a:t>
            </a:r>
            <a:endParaRPr lang="en-US" altLang="en-US" sz="3000" kern="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83912" y="180595"/>
            <a:ext cx="5715000" cy="914400"/>
          </a:xfrm>
          <a:solidFill>
            <a:srgbClr val="0000FF">
              <a:alpha val="60000"/>
            </a:srgbClr>
          </a:solidFill>
        </p:spPr>
        <p:txBody>
          <a:bodyPr/>
          <a:lstStyle/>
          <a:p>
            <a:pPr>
              <a:defRPr/>
            </a:pPr>
            <a:r>
              <a:rPr lang="en-US" sz="3200" b="1" dirty="0">
                <a:latin typeface="+mn-lt"/>
              </a:rPr>
              <a:t>   </a:t>
            </a:r>
            <a:r>
              <a:rPr lang="en-US" sz="3200" b="1" u="sng" dirty="0">
                <a:latin typeface="+mn-lt"/>
              </a:rPr>
              <a:t>Eligible Projects (continued)</a:t>
            </a:r>
          </a:p>
        </p:txBody>
      </p:sp>
      <p:sp>
        <p:nvSpPr>
          <p:cNvPr id="5" name="Rectangle 1027"/>
          <p:cNvSpPr txBox="1">
            <a:spLocks noChangeArrowheads="1"/>
          </p:cNvSpPr>
          <p:nvPr/>
        </p:nvSpPr>
        <p:spPr>
          <a:xfrm>
            <a:off x="838201" y="2361769"/>
            <a:ext cx="7543800" cy="863366"/>
          </a:xfrm>
          <a:prstGeom prst="rect">
            <a:avLst/>
          </a:prstGeom>
          <a:solidFill>
            <a:srgbClr val="0000FF">
              <a:alpha val="50000"/>
            </a:srgbClr>
          </a:solidFill>
        </p:spPr>
        <p:txBody>
          <a:bodyPr rtlCol="0">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28650" indent="-628650" fontAlgn="auto">
              <a:spcAft>
                <a:spcPts val="0"/>
              </a:spcAft>
              <a:buFontTx/>
              <a:buNone/>
              <a:defRPr/>
            </a:pPr>
            <a:r>
              <a:rPr lang="en-US" sz="2800" kern="0" dirty="0">
                <a:solidFill>
                  <a:srgbClr val="FFFFFF"/>
                </a:solidFill>
              </a:rPr>
              <a:t>(i)   Historic preservation and rehabilitation of historic transportation facilities.</a:t>
            </a:r>
          </a:p>
        </p:txBody>
      </p:sp>
      <p:sp>
        <p:nvSpPr>
          <p:cNvPr id="6" name="Rectangle 1027"/>
          <p:cNvSpPr txBox="1">
            <a:spLocks noChangeArrowheads="1"/>
          </p:cNvSpPr>
          <p:nvPr/>
        </p:nvSpPr>
        <p:spPr>
          <a:xfrm>
            <a:off x="838200" y="3299853"/>
            <a:ext cx="7543801" cy="1371600"/>
          </a:xfrm>
          <a:prstGeom prst="rect">
            <a:avLst/>
          </a:prstGeom>
          <a:solidFill>
            <a:srgbClr val="0000FF">
              <a:alpha val="50000"/>
            </a:srgbClr>
          </a:solidFill>
        </p:spPr>
        <p:txBody>
          <a:bodyPr rtlCol="0">
            <a:normAutofit fontScale="850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28650" indent="-628650" fontAlgn="auto">
              <a:spcAft>
                <a:spcPts val="0"/>
              </a:spcAft>
              <a:buFontTx/>
              <a:buNone/>
              <a:defRPr/>
            </a:pPr>
            <a:r>
              <a:rPr lang="en-US" sz="2800" kern="0" dirty="0">
                <a:solidFill>
                  <a:srgbClr val="FFFFFF"/>
                </a:solidFill>
              </a:rPr>
              <a:t>(ii)   </a:t>
            </a:r>
            <a:r>
              <a:rPr lang="en-US" sz="3000" kern="0" dirty="0">
                <a:solidFill>
                  <a:srgbClr val="FFFFFF"/>
                </a:solidFill>
              </a:rPr>
              <a:t>Vegetation management practices in transportation rights-of-way to improve roadway safety, prevent against invasive species, and provide erosion control. </a:t>
            </a:r>
          </a:p>
          <a:p>
            <a:pPr fontAlgn="auto">
              <a:spcAft>
                <a:spcPts val="0"/>
              </a:spcAft>
              <a:buFontTx/>
              <a:buNone/>
              <a:defRPr/>
            </a:pPr>
            <a:endParaRPr lang="en-US" sz="3000" kern="0" dirty="0"/>
          </a:p>
        </p:txBody>
      </p:sp>
      <p:sp>
        <p:nvSpPr>
          <p:cNvPr id="7" name="Rectangle 1027"/>
          <p:cNvSpPr txBox="1">
            <a:spLocks noChangeArrowheads="1"/>
          </p:cNvSpPr>
          <p:nvPr/>
        </p:nvSpPr>
        <p:spPr>
          <a:xfrm>
            <a:off x="838200" y="4746171"/>
            <a:ext cx="7543800" cy="1371600"/>
          </a:xfrm>
          <a:prstGeom prst="rect">
            <a:avLst/>
          </a:prstGeom>
          <a:solidFill>
            <a:srgbClr val="0000FF">
              <a:alpha val="50000"/>
            </a:srgbClr>
          </a:solidFill>
        </p:spPr>
        <p:txBody>
          <a:bodyPr rtlCol="0">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28650" indent="-628650" fontAlgn="auto">
              <a:spcAft>
                <a:spcPts val="0"/>
              </a:spcAft>
              <a:buFontTx/>
              <a:buNone/>
              <a:defRPr/>
            </a:pPr>
            <a:r>
              <a:rPr lang="en-US" sz="2800" kern="0" dirty="0">
                <a:solidFill>
                  <a:srgbClr val="FFFFFF"/>
                </a:solidFill>
              </a:rPr>
              <a:t>(iii) Archaeological activities relating to impacts from implementation of a transportation project eligible under this title.</a:t>
            </a:r>
          </a:p>
        </p:txBody>
      </p:sp>
      <p:sp>
        <p:nvSpPr>
          <p:cNvPr id="9" name="Rectangle 1027"/>
          <p:cNvSpPr txBox="1">
            <a:spLocks noChangeArrowheads="1"/>
          </p:cNvSpPr>
          <p:nvPr/>
        </p:nvSpPr>
        <p:spPr>
          <a:xfrm>
            <a:off x="364948" y="1237490"/>
            <a:ext cx="8552928" cy="685800"/>
          </a:xfrm>
          <a:prstGeom prst="rect">
            <a:avLst/>
          </a:prstGeom>
          <a:solidFill>
            <a:srgbClr val="0000FF">
              <a:alpha val="50000"/>
            </a:srgbClr>
          </a:solidFill>
        </p:spPr>
        <p:txBody>
          <a:bodyPr rtlCol="0">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fontAlgn="auto">
              <a:spcAft>
                <a:spcPts val="0"/>
              </a:spcAft>
              <a:buFontTx/>
              <a:buNone/>
              <a:defRPr/>
            </a:pPr>
            <a:r>
              <a:rPr lang="en-US" sz="2800" b="1" kern="0" dirty="0">
                <a:solidFill>
                  <a:srgbClr val="FFFFFF"/>
                </a:solidFill>
              </a:rPr>
              <a:t>E) </a:t>
            </a:r>
            <a:r>
              <a:rPr lang="en-US" sz="2800" kern="0" dirty="0">
                <a:solidFill>
                  <a:srgbClr val="FFFFFF"/>
                </a:solidFill>
              </a:rPr>
              <a:t>Community improvement activities, including:</a:t>
            </a:r>
          </a:p>
          <a:p>
            <a:pPr fontAlgn="auto">
              <a:spcAft>
                <a:spcPts val="0"/>
              </a:spcAft>
              <a:buFontTx/>
              <a:buNone/>
              <a:defRPr/>
            </a:pPr>
            <a:endParaRPr lang="en-US" sz="2800" b="1" kern="0" dirty="0"/>
          </a:p>
        </p:txBody>
      </p:sp>
      <p:pic>
        <p:nvPicPr>
          <p:cNvPr id="10" name="Picture 6" descr="C:\Documents and Settings\jkaplan\Local Settings\Temporary Internet Files\Content.IE5\6F36QYLC\MC90029572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8100"/>
            <a:ext cx="148132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876300" y="3105150"/>
            <a:ext cx="7696200" cy="1700213"/>
          </a:xfrm>
          <a:prstGeom prst="rect">
            <a:avLst/>
          </a:prstGeom>
          <a:solidFill>
            <a:srgbClr val="0000FF">
              <a:alpha val="60000"/>
            </a:srgbClr>
          </a:solidFill>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US" altLang="en-US" sz="2400" kern="0" dirty="0">
                <a:solidFill>
                  <a:srgbClr val="FFFFFF"/>
                </a:solidFill>
              </a:rPr>
              <a:t>	(i) address stormwater management, control, and water pollution prevention or abatement related to highway construction or due to highway runoff, including activities described in sections 23 USC 133(b)(11), 328(a), and 329</a:t>
            </a:r>
          </a:p>
          <a:p>
            <a:pPr>
              <a:buFontTx/>
              <a:buNone/>
            </a:pPr>
            <a:endParaRPr lang="en-US" altLang="en-US" sz="2400" kern="0" dirty="0"/>
          </a:p>
          <a:p>
            <a:pPr>
              <a:spcBef>
                <a:spcPts val="0"/>
              </a:spcBef>
              <a:buFontTx/>
              <a:buNone/>
            </a:pPr>
            <a:r>
              <a:rPr lang="en-US" sz="2400" dirty="0"/>
              <a:t> </a:t>
            </a:r>
          </a:p>
          <a:p>
            <a:endParaRPr lang="en-US" altLang="en-US" sz="2400" kern="0" dirty="0"/>
          </a:p>
        </p:txBody>
      </p:sp>
      <p:sp>
        <p:nvSpPr>
          <p:cNvPr id="4" name="Title 1"/>
          <p:cNvSpPr>
            <a:spLocks noGrp="1"/>
          </p:cNvSpPr>
          <p:nvPr>
            <p:ph type="title"/>
          </p:nvPr>
        </p:nvSpPr>
        <p:spPr>
          <a:xfrm>
            <a:off x="2081212" y="182880"/>
            <a:ext cx="5133976" cy="762000"/>
          </a:xfrm>
          <a:solidFill>
            <a:srgbClr val="0000FF">
              <a:alpha val="60000"/>
            </a:srgbClr>
          </a:solidFill>
        </p:spPr>
        <p:txBody>
          <a:bodyPr/>
          <a:lstStyle/>
          <a:p>
            <a:pPr>
              <a:defRPr/>
            </a:pPr>
            <a:r>
              <a:rPr lang="en-US" sz="3200" b="1" dirty="0">
                <a:latin typeface="+mn-lt"/>
              </a:rPr>
              <a:t>Eligible Projects (continued)</a:t>
            </a:r>
          </a:p>
        </p:txBody>
      </p:sp>
      <p:sp>
        <p:nvSpPr>
          <p:cNvPr id="9219" name="Content Placeholder 2"/>
          <p:cNvSpPr>
            <a:spLocks noGrp="1"/>
          </p:cNvSpPr>
          <p:nvPr>
            <p:ph idx="1"/>
          </p:nvPr>
        </p:nvSpPr>
        <p:spPr bwMode="auto">
          <a:xfrm>
            <a:off x="533400" y="1290637"/>
            <a:ext cx="8229600" cy="1428750"/>
          </a:xfrm>
          <a:solidFill>
            <a:srgbClr val="0000FF">
              <a:alpha val="63000"/>
            </a:srgbClr>
          </a:solidFill>
        </p:spPr>
        <p:txBody>
          <a:bodyPr vert="horz" wrap="square" lIns="91440" tIns="45720" rIns="91440" bIns="45720" numCol="1" anchor="t" anchorCtr="0" compatLnSpc="1">
            <a:prstTxWarp prst="textNoShape">
              <a:avLst/>
            </a:prstTxWarp>
          </a:bodyPr>
          <a:lstStyle/>
          <a:p>
            <a:pPr lvl="0"/>
            <a:r>
              <a:rPr lang="en-US" altLang="en-US" sz="2400" dirty="0">
                <a:solidFill>
                  <a:srgbClr val="FFFFFF"/>
                </a:solidFill>
              </a:rPr>
              <a:t>F) Any environmental mitigation activity, including pollution prevention and pollution abatement activities and mitigation. </a:t>
            </a:r>
            <a:r>
              <a:rPr lang="en-US" sz="2400" dirty="0">
                <a:solidFill>
                  <a:srgbClr val="FFFFFF"/>
                </a:solidFill>
              </a:rPr>
              <a:t>Potential project ideas may include, but not be limited to: </a:t>
            </a:r>
          </a:p>
          <a:p>
            <a:pPr marL="0" lvl="0" indent="0">
              <a:buNone/>
            </a:pPr>
            <a:r>
              <a:rPr lang="en-US" sz="2400" b="1" dirty="0">
                <a:solidFill>
                  <a:srgbClr val="FFFFFF"/>
                </a:solidFill>
              </a:rPr>
              <a:t> </a:t>
            </a:r>
            <a:endParaRPr lang="en-US" altLang="en-US" sz="2000" dirty="0">
              <a:solidFill>
                <a:srgbClr val="FFFFFF"/>
              </a:solidFill>
            </a:endParaRPr>
          </a:p>
          <a:p>
            <a:endParaRPr lang="en-US" altLang="en-US" sz="2400" dirty="0"/>
          </a:p>
        </p:txBody>
      </p:sp>
      <p:sp>
        <p:nvSpPr>
          <p:cNvPr id="5" name="Content Placeholder 2"/>
          <p:cNvSpPr txBox="1">
            <a:spLocks/>
          </p:cNvSpPr>
          <p:nvPr/>
        </p:nvSpPr>
        <p:spPr bwMode="auto">
          <a:xfrm>
            <a:off x="876300" y="5181600"/>
            <a:ext cx="7543800" cy="1295400"/>
          </a:xfrm>
          <a:prstGeom prst="rect">
            <a:avLst/>
          </a:prstGeom>
          <a:solidFill>
            <a:srgbClr val="0000FF">
              <a:alpha val="60000"/>
            </a:srgbClr>
          </a:solidFill>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US" altLang="en-US" sz="2400" kern="0" dirty="0">
                <a:solidFill>
                  <a:srgbClr val="FFFFFF"/>
                </a:solidFill>
              </a:rPr>
              <a:t>     (ii) reduce </a:t>
            </a:r>
            <a:r>
              <a:rPr lang="en-US" altLang="en-US" sz="2400" i="1" kern="0" dirty="0">
                <a:solidFill>
                  <a:srgbClr val="FFFFFF"/>
                </a:solidFill>
              </a:rPr>
              <a:t>vehicle-caused</a:t>
            </a:r>
            <a:r>
              <a:rPr lang="en-US" altLang="en-US" sz="2400" kern="0" dirty="0">
                <a:solidFill>
                  <a:srgbClr val="FFFFFF"/>
                </a:solidFill>
              </a:rPr>
              <a:t> wildlife mortality or to restore and maintain connectivity among terrestrial or aquatic habitats.</a:t>
            </a:r>
          </a:p>
          <a:p>
            <a:pPr>
              <a:buFontTx/>
              <a:buNone/>
            </a:pPr>
            <a:endParaRPr lang="en-US" altLang="en-US" sz="2400" kern="0" dirty="0"/>
          </a:p>
          <a:p>
            <a:pPr marL="0" indent="0">
              <a:buNone/>
            </a:pPr>
            <a:endParaRPr lang="en-US" altLang="en-US" sz="2400" kern="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123"/>
            <a:ext cx="8991600" cy="6401753"/>
          </a:xfrm>
          <a:prstGeom prst="rect">
            <a:avLst/>
          </a:prstGeom>
          <a:solidFill>
            <a:srgbClr val="0000FF">
              <a:alpha val="62000"/>
            </a:srgbClr>
          </a:solidFill>
        </p:spPr>
        <p:txBody>
          <a:bodyPr wrap="square">
            <a:spAutoFit/>
          </a:bodyPr>
          <a:lstStyle/>
          <a:p>
            <a:r>
              <a:rPr lang="en-US" sz="2800" b="1" u="sng" dirty="0">
                <a:solidFill>
                  <a:srgbClr val="FF0000"/>
                </a:solidFill>
              </a:rPr>
              <a:t>TAP Opportunities for Stormwater </a:t>
            </a:r>
          </a:p>
          <a:p>
            <a:r>
              <a:rPr lang="en-US" sz="2800" b="1" u="sng" dirty="0">
                <a:solidFill>
                  <a:srgbClr val="FF0000"/>
                </a:solidFill>
              </a:rPr>
              <a:t>Mitigation Funding!!</a:t>
            </a:r>
          </a:p>
          <a:p>
            <a:r>
              <a:rPr lang="en-US" sz="1200" dirty="0"/>
              <a:t> </a:t>
            </a:r>
          </a:p>
          <a:p>
            <a:pPr algn="l"/>
            <a:r>
              <a:rPr lang="en-US" sz="2400" b="1" dirty="0">
                <a:solidFill>
                  <a:schemeClr val="bg1"/>
                </a:solidFill>
              </a:rPr>
              <a:t>50% of SFY 2023 TAP funding (over $2 mil.) is reserved for applications addressing Environmental Mitigation efforts relating to stormwater and highways.  </a:t>
            </a:r>
          </a:p>
          <a:p>
            <a:pPr algn="l"/>
            <a:endParaRPr lang="en-US" sz="1200" b="1" dirty="0">
              <a:solidFill>
                <a:schemeClr val="bg1"/>
              </a:solidFill>
            </a:endParaRPr>
          </a:p>
          <a:p>
            <a:pPr algn="l"/>
            <a:r>
              <a:rPr lang="en-US" sz="2400" b="1" dirty="0">
                <a:solidFill>
                  <a:schemeClr val="bg1"/>
                </a:solidFill>
              </a:rPr>
              <a:t>Sand/salt shed construction projects are eligible.  </a:t>
            </a:r>
          </a:p>
          <a:p>
            <a:pPr algn="l"/>
            <a:endParaRPr lang="en-US" sz="1000" b="1" dirty="0">
              <a:solidFill>
                <a:schemeClr val="bg1"/>
              </a:solidFill>
            </a:endParaRPr>
          </a:p>
          <a:p>
            <a:pPr algn="l"/>
            <a:r>
              <a:rPr lang="en-US" sz="2400" b="1" dirty="0">
                <a:solidFill>
                  <a:schemeClr val="bg1"/>
                </a:solidFill>
              </a:rPr>
              <a:t>Potential project ideas may include, but not be limited to:</a:t>
            </a:r>
          </a:p>
          <a:p>
            <a:r>
              <a:rPr lang="en-US" sz="2000" dirty="0"/>
              <a:t> </a:t>
            </a:r>
          </a:p>
          <a:p>
            <a:pPr lvl="0" algn="l"/>
            <a:r>
              <a:rPr lang="en-US" sz="2000" dirty="0"/>
              <a:t>         </a:t>
            </a:r>
            <a:r>
              <a:rPr lang="en-US" sz="2000" b="1" dirty="0">
                <a:solidFill>
                  <a:schemeClr val="bg1"/>
                </a:solidFill>
              </a:rPr>
              <a:t>Bio-filters                                              Culvert replacement / re-sizing                                           </a:t>
            </a:r>
          </a:p>
          <a:p>
            <a:pPr lvl="0" algn="l"/>
            <a:r>
              <a:rPr lang="en-US" sz="2000" b="1" dirty="0">
                <a:solidFill>
                  <a:schemeClr val="bg1"/>
                </a:solidFill>
              </a:rPr>
              <a:t>         Ditching                                                 Infiltration Basins                       </a:t>
            </a:r>
          </a:p>
          <a:p>
            <a:pPr lvl="0" algn="l"/>
            <a:r>
              <a:rPr lang="en-US" sz="2000" b="1" dirty="0">
                <a:solidFill>
                  <a:schemeClr val="bg1"/>
                </a:solidFill>
              </a:rPr>
              <a:t>         Stormwater Planning Studies             Check Dams </a:t>
            </a:r>
          </a:p>
          <a:p>
            <a:pPr lvl="0" algn="l"/>
            <a:r>
              <a:rPr lang="en-US" sz="2000" b="1" dirty="0">
                <a:solidFill>
                  <a:schemeClr val="bg1"/>
                </a:solidFill>
              </a:rPr>
              <a:t>         Bank Stabilization         	                    Swirl Separators</a:t>
            </a:r>
          </a:p>
          <a:p>
            <a:pPr lvl="0" algn="l"/>
            <a:r>
              <a:rPr lang="en-US" sz="2000" b="1" dirty="0">
                <a:solidFill>
                  <a:schemeClr val="bg1"/>
                </a:solidFill>
              </a:rPr>
              <a:t>         Phosphorous control plans                Phosphorus Control Studies</a:t>
            </a:r>
          </a:p>
          <a:p>
            <a:pPr lvl="0" algn="l"/>
            <a:r>
              <a:rPr lang="en-US" sz="2000" b="1" dirty="0">
                <a:solidFill>
                  <a:schemeClr val="bg1"/>
                </a:solidFill>
              </a:rPr>
              <a:t>         Salt Sheds  			       Permeable Pavers</a:t>
            </a:r>
          </a:p>
          <a:p>
            <a:pPr lvl="0" algn="l"/>
            <a:r>
              <a:rPr lang="en-US" sz="2000" b="1" dirty="0">
                <a:solidFill>
                  <a:schemeClr val="bg1"/>
                </a:solidFill>
              </a:rPr>
              <a:t>         Bio-Retention Systems		       Gravel Wetlands</a:t>
            </a:r>
            <a:endParaRPr lang="en-US" sz="2000" b="1" dirty="0"/>
          </a:p>
          <a:p>
            <a:pPr lvl="0" algn="l"/>
            <a:r>
              <a:rPr lang="en-US" sz="2000" b="1" dirty="0"/>
              <a:t> </a:t>
            </a:r>
            <a:r>
              <a:rPr lang="en-US" sz="2000" dirty="0"/>
              <a:t> </a:t>
            </a:r>
          </a:p>
          <a:p>
            <a:r>
              <a:rPr lang="en-US" sz="2000" dirty="0">
                <a:solidFill>
                  <a:schemeClr val="bg1"/>
                </a:solidFill>
              </a:rPr>
              <a:t> </a:t>
            </a:r>
            <a:r>
              <a:rPr lang="en-US" sz="2000" u="sng" dirty="0">
                <a:solidFill>
                  <a:schemeClr val="bg1"/>
                </a:solidFill>
              </a:rPr>
              <a:t>http://vtrans.vermont.gov/highway/local-projects/transport-alt</a:t>
            </a:r>
            <a:r>
              <a:rPr lang="en-US" dirty="0"/>
              <a:t> </a:t>
            </a:r>
          </a:p>
        </p:txBody>
      </p:sp>
    </p:spTree>
    <p:extLst>
      <p:ext uri="{BB962C8B-B14F-4D97-AF65-F5344CB8AC3E}">
        <p14:creationId xmlns:p14="http://schemas.microsoft.com/office/powerpoint/2010/main" val="1665431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DC5998-4548-5DAB-2BFC-30C6AE969089}"/>
              </a:ext>
            </a:extLst>
          </p:cNvPr>
          <p:cNvSpPr txBox="1"/>
          <p:nvPr/>
        </p:nvSpPr>
        <p:spPr>
          <a:xfrm>
            <a:off x="14514" y="18143"/>
            <a:ext cx="9144000" cy="6924973"/>
          </a:xfrm>
          <a:prstGeom prst="rect">
            <a:avLst/>
          </a:prstGeom>
          <a:solidFill>
            <a:srgbClr val="FFFFFF"/>
          </a:solidFill>
        </p:spPr>
        <p:txBody>
          <a:bodyPr wrap="square">
            <a:spAutoFit/>
          </a:bodyPr>
          <a:lstStyle/>
          <a:p>
            <a:pPr algn="l"/>
            <a:endParaRPr lang="en-US" sz="800" b="0" i="0" u="none" strike="noStrike" baseline="0" dirty="0">
              <a:solidFill>
                <a:srgbClr val="000000"/>
              </a:solidFill>
              <a:latin typeface="Calibri" panose="020F0502020204030204" pitchFamily="34" charset="0"/>
            </a:endParaRPr>
          </a:p>
          <a:p>
            <a:r>
              <a:rPr lang="en-US" sz="2000" b="1" i="0" u="none" strike="noStrike" baseline="0" dirty="0">
                <a:latin typeface="+mn-lt"/>
              </a:rPr>
              <a:t>Appendix C: Municipal Assistance Section – Salt Shed Grant Application Guide </a:t>
            </a:r>
            <a:endParaRPr lang="en-US" sz="2000" b="0" i="0" u="none" strike="noStrike" baseline="0" dirty="0">
              <a:latin typeface="+mn-lt"/>
            </a:endParaRPr>
          </a:p>
          <a:p>
            <a:r>
              <a:rPr lang="en-US" sz="2100" b="1" i="1" u="none" strike="noStrike" baseline="0" dirty="0">
                <a:latin typeface="+mn-lt"/>
              </a:rPr>
              <a:t>(Applies to grant applications received after July 1, 2022) </a:t>
            </a:r>
          </a:p>
          <a:p>
            <a:endParaRPr lang="en-US" sz="2100" b="0" i="0" u="none" strike="noStrike" baseline="0" dirty="0">
              <a:latin typeface="+mn-lt"/>
            </a:endParaRPr>
          </a:p>
          <a:p>
            <a:pPr algn="l"/>
            <a:r>
              <a:rPr lang="en-US" sz="2200" b="0" i="0" u="none" strike="noStrike" baseline="0" dirty="0">
                <a:latin typeface="+mn-lt"/>
              </a:rPr>
              <a:t>VTrans - Municipal Assistance Section grant opportunities allow for the design and construction of salt and sand sheds as eligible expenses through the following programs: the </a:t>
            </a:r>
            <a:r>
              <a:rPr lang="en-US" sz="2200" b="1" i="1" u="none" strike="noStrike" baseline="0" dirty="0">
                <a:highlight>
                  <a:srgbClr val="FFFF00"/>
                </a:highlight>
                <a:latin typeface="+mn-lt"/>
              </a:rPr>
              <a:t>Transportation Alternatives Program (TAP) </a:t>
            </a:r>
            <a:r>
              <a:rPr lang="en-US" sz="2200" b="0" i="0" u="none" strike="noStrike" baseline="0" dirty="0">
                <a:latin typeface="+mn-lt"/>
              </a:rPr>
              <a:t>and the </a:t>
            </a:r>
            <a:r>
              <a:rPr lang="en-US" sz="2200" b="1" i="1" u="none" strike="noStrike" baseline="0" dirty="0">
                <a:highlight>
                  <a:srgbClr val="FFFF00"/>
                </a:highlight>
                <a:latin typeface="+mn-lt"/>
              </a:rPr>
              <a:t>Municipal Highway and Stormwater Mitigation Program (MHSMP). </a:t>
            </a:r>
            <a:r>
              <a:rPr lang="en-US" sz="2200" b="0" i="0" u="none" strike="noStrike" baseline="0" dirty="0">
                <a:latin typeface="+mn-lt"/>
              </a:rPr>
              <a:t>Salt shed funding is allowed through these programs to mitigate water contamination in association with the Vermont Clean Water Act (Act 64). All projects must be developed in accordance with applicable federal and state regulations. </a:t>
            </a:r>
          </a:p>
          <a:p>
            <a:pPr algn="l"/>
            <a:endParaRPr lang="en-US" sz="2200" b="0" i="0" u="none" strike="noStrike" baseline="0" dirty="0">
              <a:latin typeface="+mn-lt"/>
            </a:endParaRPr>
          </a:p>
          <a:p>
            <a:pPr algn="l"/>
            <a:r>
              <a:rPr lang="en-US" sz="2200" b="0" i="0" u="none" strike="noStrike" baseline="0" dirty="0">
                <a:latin typeface="+mn-lt"/>
              </a:rPr>
              <a:t>The purpose of this funding is to effectively cover salt and sand piles to </a:t>
            </a:r>
            <a:r>
              <a:rPr lang="en-US" sz="2200" b="0" i="0" u="none" strike="noStrike" baseline="0" dirty="0">
                <a:highlight>
                  <a:srgbClr val="FFFF00"/>
                </a:highlight>
                <a:latin typeface="+mn-lt"/>
              </a:rPr>
              <a:t>prevent water pollution</a:t>
            </a:r>
            <a:r>
              <a:rPr lang="en-US" sz="2200" b="0" i="0" u="none" strike="noStrike" baseline="0" dirty="0">
                <a:latin typeface="+mn-lt"/>
              </a:rPr>
              <a:t>. This funding is eligible for a </a:t>
            </a:r>
            <a:r>
              <a:rPr lang="en-US" sz="2200" b="0" i="0" u="none" strike="noStrike" baseline="0" dirty="0">
                <a:highlight>
                  <a:srgbClr val="FFFF00"/>
                </a:highlight>
                <a:latin typeface="+mn-lt"/>
              </a:rPr>
              <a:t>reasonably sized sand/salt shed </a:t>
            </a:r>
            <a:r>
              <a:rPr lang="en-US" sz="2200" b="0" i="0" u="none" strike="noStrike" baseline="0" dirty="0">
                <a:latin typeface="+mn-lt"/>
              </a:rPr>
              <a:t>and allows for the storage of necessary loading equipment. Additional equipment storage, general maintenance of existing salt sheds, or </a:t>
            </a:r>
            <a:r>
              <a:rPr lang="en-US" sz="2200" b="0" i="0" u="none" strike="noStrike" baseline="0" dirty="0">
                <a:highlight>
                  <a:srgbClr val="FFFF00"/>
                </a:highlight>
                <a:latin typeface="+mn-lt"/>
              </a:rPr>
              <a:t>any other amenities are not eligible</a:t>
            </a:r>
            <a:r>
              <a:rPr lang="en-US" sz="2200" b="0" i="0" u="none" strike="noStrike" baseline="0" dirty="0">
                <a:latin typeface="+mn-lt"/>
              </a:rPr>
              <a:t>. Salt and sand sheds that have exceeded their expected useful life is not considered maintenance and may be eligible to apply for this funding. </a:t>
            </a:r>
          </a:p>
          <a:p>
            <a:r>
              <a:rPr lang="en-US" sz="2200" b="0" i="0" u="none" strike="noStrike" baseline="0" dirty="0">
                <a:latin typeface="Calibri" panose="020F0502020204030204" pitchFamily="34" charset="0"/>
              </a:rPr>
              <a:t> </a:t>
            </a:r>
          </a:p>
        </p:txBody>
      </p:sp>
    </p:spTree>
    <p:extLst>
      <p:ext uri="{BB962C8B-B14F-4D97-AF65-F5344CB8AC3E}">
        <p14:creationId xmlns:p14="http://schemas.microsoft.com/office/powerpoint/2010/main" val="1685149712"/>
      </p:ext>
    </p:extLst>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DC5998-4548-5DAB-2BFC-30C6AE969089}"/>
              </a:ext>
            </a:extLst>
          </p:cNvPr>
          <p:cNvSpPr txBox="1"/>
          <p:nvPr/>
        </p:nvSpPr>
        <p:spPr>
          <a:xfrm>
            <a:off x="0" y="0"/>
            <a:ext cx="9144000" cy="6863417"/>
          </a:xfrm>
          <a:prstGeom prst="rect">
            <a:avLst/>
          </a:prstGeom>
          <a:solidFill>
            <a:srgbClr val="FFFFFF"/>
          </a:solidFill>
        </p:spPr>
        <p:txBody>
          <a:bodyPr wrap="square">
            <a:spAutoFit/>
          </a:bodyPr>
          <a:lstStyle/>
          <a:p>
            <a:pPr algn="l"/>
            <a:r>
              <a:rPr lang="en-US" sz="2200" b="1" i="1" u="none" strike="noStrike" baseline="0" dirty="0">
                <a:solidFill>
                  <a:srgbClr val="000000"/>
                </a:solidFill>
                <a:latin typeface="+mn-lt"/>
              </a:rPr>
              <a:t>Continued…</a:t>
            </a:r>
          </a:p>
          <a:p>
            <a:pPr algn="l"/>
            <a:endParaRPr lang="en-US" sz="2200" b="0" i="0" u="none" strike="noStrike" baseline="0" dirty="0">
              <a:latin typeface="+mn-lt"/>
            </a:endParaRPr>
          </a:p>
          <a:p>
            <a:pPr algn="l"/>
            <a:r>
              <a:rPr lang="en-US" sz="2200" b="0" i="0" u="none" strike="noStrike" baseline="0" dirty="0">
                <a:latin typeface="+mn-lt"/>
              </a:rPr>
              <a:t>The maximum amount of funding per project through the VTrans Municipal Assistance Section (i.e., the sum total of MM and TAP grants) is </a:t>
            </a:r>
            <a:r>
              <a:rPr lang="en-US" sz="2200" b="0" i="0" u="none" strike="noStrike" baseline="0" dirty="0">
                <a:highlight>
                  <a:srgbClr val="FFFF00"/>
                </a:highlight>
                <a:latin typeface="+mn-lt"/>
              </a:rPr>
              <a:t>capped at </a:t>
            </a:r>
            <a:r>
              <a:rPr lang="en-US" sz="2200" b="1" i="0" u="none" strike="noStrike" baseline="0" dirty="0">
                <a:highlight>
                  <a:srgbClr val="FFFF00"/>
                </a:highlight>
                <a:latin typeface="+mn-lt"/>
              </a:rPr>
              <a:t>$500,000 </a:t>
            </a:r>
            <a:r>
              <a:rPr lang="en-US" sz="2200" b="0" i="0" u="none" strike="noStrike" baseline="0" dirty="0">
                <a:latin typeface="+mn-lt"/>
              </a:rPr>
              <a:t>of federal funding which will require </a:t>
            </a:r>
            <a:r>
              <a:rPr lang="en-US" sz="2200" b="1" i="0" u="none" strike="noStrike" baseline="0" dirty="0">
                <a:latin typeface="+mn-lt"/>
              </a:rPr>
              <a:t>$125,000 </a:t>
            </a:r>
            <a:r>
              <a:rPr lang="en-US" sz="2200" b="0" i="0" u="none" strike="noStrike" baseline="0" dirty="0">
                <a:latin typeface="+mn-lt"/>
              </a:rPr>
              <a:t>of local match funding, for a total grant amount of </a:t>
            </a:r>
            <a:r>
              <a:rPr lang="en-US" sz="2200" b="1" i="0" u="none" strike="noStrike" baseline="0" dirty="0">
                <a:latin typeface="+mn-lt"/>
              </a:rPr>
              <a:t>$625,000 (i.e., 80% federal or state / 20% local funding split)</a:t>
            </a:r>
            <a:r>
              <a:rPr lang="en-US" sz="2200" b="0" i="0" u="none" strike="noStrike" baseline="0" dirty="0">
                <a:latin typeface="+mn-lt"/>
              </a:rPr>
              <a:t>. Any additional expenses per project cannot be funded through these programs. </a:t>
            </a:r>
          </a:p>
          <a:p>
            <a:pPr algn="l"/>
            <a:endParaRPr lang="en-US" sz="2200" b="0" i="0" u="none" strike="noStrike" baseline="0" dirty="0">
              <a:latin typeface="+mn-lt"/>
            </a:endParaRPr>
          </a:p>
          <a:p>
            <a:pPr algn="l"/>
            <a:r>
              <a:rPr lang="en-US" sz="2200" b="0" i="0" u="none" strike="noStrike" baseline="0" dirty="0">
                <a:latin typeface="+mn-lt"/>
              </a:rPr>
              <a:t>The MHSMP and TAP programs require the following elements to be addressed to successfully receive grant funding: </a:t>
            </a:r>
          </a:p>
          <a:p>
            <a:pPr marL="285750" indent="-285750" algn="l">
              <a:buFont typeface="Arial" panose="020B0604020202020204" pitchFamily="34" charset="0"/>
              <a:buChar char="•"/>
            </a:pPr>
            <a:r>
              <a:rPr lang="en-US" sz="2200" b="0" i="0" u="none" strike="noStrike" baseline="0" dirty="0">
                <a:latin typeface="+mn-lt"/>
              </a:rPr>
              <a:t>A thorough description of how salt contamination is occurring from the existing salt pile conditions to nearby surface and/or ground water (</a:t>
            </a:r>
            <a:r>
              <a:rPr lang="en-US" sz="2200" b="0" i="1" u="none" strike="noStrike" baseline="0" dirty="0">
                <a:latin typeface="+mn-lt"/>
              </a:rPr>
              <a:t>including the proximity of the closest receiving waters and/or other sensitive resources, such as wetlands)</a:t>
            </a:r>
            <a:r>
              <a:rPr lang="en-US" sz="2200" b="0" i="0" u="none" strike="noStrike" baseline="0" dirty="0">
                <a:latin typeface="+mn-lt"/>
              </a:rPr>
              <a:t>. </a:t>
            </a:r>
          </a:p>
          <a:p>
            <a:pPr marL="285750" indent="-285750" algn="l">
              <a:buFont typeface="Arial" panose="020B0604020202020204" pitchFamily="34" charset="0"/>
              <a:buChar char="•"/>
            </a:pPr>
            <a:r>
              <a:rPr lang="en-US" sz="2200" b="0" i="0" u="none" strike="noStrike" baseline="0" dirty="0">
                <a:latin typeface="+mn-lt"/>
              </a:rPr>
              <a:t>Evidence of salt and sand shed size necessity and annual salt &amp; sand usage. </a:t>
            </a:r>
          </a:p>
          <a:p>
            <a:pPr marL="285750" indent="-285750" algn="l">
              <a:buFont typeface="Arial" panose="020B0604020202020204" pitchFamily="34" charset="0"/>
              <a:buChar char="•"/>
            </a:pPr>
            <a:r>
              <a:rPr lang="en-US" sz="2200" b="0" i="0" u="none" strike="noStrike" baseline="0" dirty="0">
                <a:latin typeface="+mn-lt"/>
              </a:rPr>
              <a:t>A thorough cost estimate of the design and construction of the facility meeting federal requirements. o Must include considerations for project design, R.O.W., construction, construction inspection, and project management expenses. </a:t>
            </a:r>
          </a:p>
        </p:txBody>
      </p:sp>
    </p:spTree>
    <p:extLst>
      <p:ext uri="{BB962C8B-B14F-4D97-AF65-F5344CB8AC3E}">
        <p14:creationId xmlns:p14="http://schemas.microsoft.com/office/powerpoint/2010/main" val="2481818535"/>
      </p:ext>
    </p:extLst>
  </p:cSld>
  <p:clrMapOvr>
    <a:masterClrMapping/>
  </p:clrMapOvr>
  <p:transition spd="med">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DC5998-4548-5DAB-2BFC-30C6AE969089}"/>
              </a:ext>
            </a:extLst>
          </p:cNvPr>
          <p:cNvSpPr txBox="1"/>
          <p:nvPr/>
        </p:nvSpPr>
        <p:spPr>
          <a:xfrm>
            <a:off x="-10886" y="0"/>
            <a:ext cx="9144000" cy="7109639"/>
          </a:xfrm>
          <a:prstGeom prst="rect">
            <a:avLst/>
          </a:prstGeom>
          <a:solidFill>
            <a:srgbClr val="FFFFFF"/>
          </a:solidFill>
        </p:spPr>
        <p:txBody>
          <a:bodyPr wrap="square">
            <a:spAutoFit/>
          </a:bodyPr>
          <a:lstStyle/>
          <a:p>
            <a:pPr algn="l"/>
            <a:r>
              <a:rPr lang="en-US" sz="2400" b="1" i="1" u="none" strike="noStrike" baseline="0" dirty="0">
                <a:solidFill>
                  <a:srgbClr val="000000"/>
                </a:solidFill>
                <a:latin typeface="+mn-lt"/>
              </a:rPr>
              <a:t>Continued…</a:t>
            </a:r>
          </a:p>
          <a:p>
            <a:pPr algn="l"/>
            <a:endParaRPr lang="en-US" sz="2400" b="0" i="0" u="none" strike="noStrike" baseline="0" dirty="0">
              <a:solidFill>
                <a:srgbClr val="000000"/>
              </a:solidFill>
              <a:latin typeface="+mn-lt"/>
            </a:endParaRPr>
          </a:p>
          <a:p>
            <a:pPr marL="342900" indent="-342900" algn="l">
              <a:buFont typeface="Arial" panose="020B0604020202020204" pitchFamily="34" charset="0"/>
              <a:buChar char="•"/>
            </a:pPr>
            <a:r>
              <a:rPr lang="en-US" sz="2400" b="0" i="0" u="none" strike="noStrike" baseline="0" dirty="0">
                <a:latin typeface="+mn-lt"/>
              </a:rPr>
              <a:t>A review of existing permits relative to the improvement, a statement of how the project will comply, and if any new permits will be required. </a:t>
            </a:r>
          </a:p>
          <a:p>
            <a:pPr marL="342900" indent="-342900" algn="l">
              <a:buFont typeface="Arial" panose="020B0604020202020204" pitchFamily="34" charset="0"/>
              <a:buChar char="•"/>
            </a:pPr>
            <a:r>
              <a:rPr lang="en-US" sz="2400" b="0" i="0" u="none" strike="noStrike" baseline="0" dirty="0">
                <a:latin typeface="+mn-lt"/>
              </a:rPr>
              <a:t>A support letter from the governing body of the applicant municipality or organization must include:</a:t>
            </a:r>
            <a:endParaRPr lang="en-US" sz="2400" dirty="0">
              <a:latin typeface="+mn-lt"/>
            </a:endParaRPr>
          </a:p>
          <a:p>
            <a:pPr marL="800100" lvl="1" indent="-342900" algn="l">
              <a:buFont typeface="Courier New" panose="02070309020205020404" pitchFamily="49" charset="0"/>
              <a:buChar char="o"/>
            </a:pPr>
            <a:r>
              <a:rPr lang="en-US" sz="2400" b="0" i="0" u="none" strike="noStrike" baseline="0" dirty="0">
                <a:latin typeface="+mn-lt"/>
              </a:rPr>
              <a:t>Acknowledgement of the local match financial requirement. </a:t>
            </a:r>
          </a:p>
          <a:p>
            <a:pPr marL="800100" lvl="1" indent="-342900" algn="l">
              <a:buFont typeface="Courier New" panose="02070309020205020404" pitchFamily="49" charset="0"/>
              <a:buChar char="o"/>
            </a:pPr>
            <a:r>
              <a:rPr lang="en-US" sz="2400" b="0" i="0" u="none" strike="noStrike" baseline="0" dirty="0">
                <a:latin typeface="+mn-lt"/>
              </a:rPr>
              <a:t>Acknowledgement of responsibility for future maintenance costs. </a:t>
            </a:r>
          </a:p>
          <a:p>
            <a:pPr marL="342900" indent="-342900" algn="l">
              <a:buFont typeface="Arial" panose="020B0604020202020204" pitchFamily="34" charset="0"/>
              <a:buChar char="•"/>
            </a:pPr>
            <a:endParaRPr lang="en-US" sz="2400" b="0" i="0" u="none" strike="noStrike" baseline="0" dirty="0">
              <a:latin typeface="+mn-lt"/>
            </a:endParaRPr>
          </a:p>
          <a:p>
            <a:pPr marL="342900" indent="-342900" algn="l">
              <a:buFont typeface="Arial" panose="020B0604020202020204" pitchFamily="34" charset="0"/>
              <a:buChar char="•"/>
            </a:pPr>
            <a:r>
              <a:rPr lang="en-US" sz="2400" b="0" i="0" u="none" strike="noStrike" baseline="0" dirty="0">
                <a:latin typeface="+mn-lt"/>
              </a:rPr>
              <a:t>A support letter from the Regional Planning Commission (RPC). </a:t>
            </a:r>
          </a:p>
          <a:p>
            <a:pPr marL="342900" indent="-342900" algn="l">
              <a:buFont typeface="Arial" panose="020B0604020202020204" pitchFamily="34" charset="0"/>
              <a:buChar char="•"/>
            </a:pPr>
            <a:endParaRPr lang="en-US" sz="2400" b="0" i="0" u="none" strike="noStrike" baseline="0" dirty="0">
              <a:latin typeface="+mn-lt"/>
            </a:endParaRPr>
          </a:p>
          <a:p>
            <a:pPr marL="342900" indent="-342900" algn="l">
              <a:buFont typeface="Arial" panose="020B0604020202020204" pitchFamily="34" charset="0"/>
              <a:buChar char="•"/>
            </a:pPr>
            <a:r>
              <a:rPr lang="en-US" sz="2400" b="0" i="0" u="none" strike="noStrike" baseline="0" dirty="0">
                <a:latin typeface="+mn-lt"/>
              </a:rPr>
              <a:t>A letter of acknowledgement from the VTrans District Transportation Administrator if the project requires a State Highway Work and Access Permit. </a:t>
            </a:r>
          </a:p>
          <a:p>
            <a:pPr marL="342900" indent="-342900" algn="l">
              <a:buFont typeface="Arial" panose="020B0604020202020204" pitchFamily="34" charset="0"/>
              <a:buChar char="•"/>
            </a:pPr>
            <a:endParaRPr lang="en-US" sz="2400" dirty="0">
              <a:latin typeface="+mn-lt"/>
            </a:endParaRPr>
          </a:p>
          <a:p>
            <a:pPr marL="342900" indent="-342900" algn="l">
              <a:buFont typeface="Arial" panose="020B0604020202020204" pitchFamily="34" charset="0"/>
              <a:buChar char="•"/>
            </a:pPr>
            <a:endParaRPr lang="en-US" sz="2400" b="0" i="0" u="none" strike="noStrike" baseline="0" dirty="0">
              <a:latin typeface="+mn-lt"/>
            </a:endParaRPr>
          </a:p>
          <a:p>
            <a:pPr marL="342900" indent="-342900" algn="l">
              <a:buFont typeface="Arial" panose="020B0604020202020204" pitchFamily="34" charset="0"/>
              <a:buChar char="•"/>
            </a:pPr>
            <a:endParaRPr lang="en-US" sz="1400" dirty="0">
              <a:latin typeface="+mn-lt"/>
            </a:endParaRPr>
          </a:p>
          <a:p>
            <a:pPr marL="342900" indent="-342900" algn="l">
              <a:buFont typeface="Arial" panose="020B0604020202020204" pitchFamily="34" charset="0"/>
              <a:buChar char="•"/>
            </a:pPr>
            <a:endParaRPr lang="en-US" sz="2400" b="0" i="0" u="none" strike="noStrike" baseline="0" dirty="0">
              <a:latin typeface="+mn-lt"/>
            </a:endParaRPr>
          </a:p>
        </p:txBody>
      </p:sp>
    </p:spTree>
    <p:extLst>
      <p:ext uri="{BB962C8B-B14F-4D97-AF65-F5344CB8AC3E}">
        <p14:creationId xmlns:p14="http://schemas.microsoft.com/office/powerpoint/2010/main" val="65396936"/>
      </p:ext>
    </p:extLst>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051" name="Rectangle 22"/>
          <p:cNvSpPr>
            <a:spLocks noChangeArrowheads="1"/>
          </p:cNvSpPr>
          <p:nvPr/>
        </p:nvSpPr>
        <p:spPr bwMode="auto">
          <a:xfrm>
            <a:off x="-152400" y="762000"/>
            <a:ext cx="9296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eaLnBrk="1" hangingPunct="1"/>
            <a:r>
              <a:rPr lang="en-US" altLang="en-US" sz="4400" dirty="0">
                <a:solidFill>
                  <a:schemeClr val="bg1"/>
                </a:solidFill>
                <a:latin typeface="Georgia" pitchFamily="18" charset="0"/>
              </a:rPr>
              <a:t>Microsoft Teams </a:t>
            </a:r>
          </a:p>
          <a:p>
            <a:pPr eaLnBrk="1" hangingPunct="1"/>
            <a:r>
              <a:rPr lang="en-US" altLang="en-US" sz="4400" dirty="0">
                <a:solidFill>
                  <a:schemeClr val="bg1"/>
                </a:solidFill>
                <a:latin typeface="Georgia" pitchFamily="18" charset="0"/>
              </a:rPr>
              <a:t>use for this meeting</a:t>
            </a:r>
          </a:p>
          <a:p>
            <a:pPr eaLnBrk="1" hangingPunct="1"/>
            <a:endParaRPr lang="en-US" altLang="en-US" sz="2000" dirty="0">
              <a:solidFill>
                <a:schemeClr val="bg1"/>
              </a:solidFill>
              <a:latin typeface="Georgia" pitchFamily="18" charset="0"/>
            </a:endParaRPr>
          </a:p>
          <a:p>
            <a:pPr eaLnBrk="1" hangingPunct="1"/>
            <a:r>
              <a:rPr lang="en-US" altLang="en-US" sz="2000" dirty="0">
                <a:solidFill>
                  <a:schemeClr val="bg1"/>
                </a:solidFill>
                <a:latin typeface="Georgia" pitchFamily="18" charset="0"/>
              </a:rPr>
              <a:t> </a:t>
            </a:r>
            <a:endParaRPr lang="en-US" altLang="en-US" sz="1800" dirty="0">
              <a:solidFill>
                <a:schemeClr val="bg1"/>
              </a:solidFill>
              <a:latin typeface="Georgia" pitchFamily="18" charset="0"/>
            </a:endParaRPr>
          </a:p>
        </p:txBody>
      </p:sp>
      <p:pic>
        <p:nvPicPr>
          <p:cNvPr id="3" name="Picture 2">
            <a:extLst>
              <a:ext uri="{FF2B5EF4-FFF2-40B4-BE49-F238E27FC236}">
                <a16:creationId xmlns:a16="http://schemas.microsoft.com/office/drawing/2014/main" id="{07B490C9-5CB6-4ECA-9D05-F90C55DF371D}"/>
              </a:ext>
            </a:extLst>
          </p:cNvPr>
          <p:cNvPicPr>
            <a:picLocks noChangeAspect="1"/>
          </p:cNvPicPr>
          <p:nvPr/>
        </p:nvPicPr>
        <p:blipFill rotWithShape="1">
          <a:blip r:embed="rId3"/>
          <a:srcRect l="27918" t="27922" r="58470" b="61906"/>
          <a:stretch/>
        </p:blipFill>
        <p:spPr>
          <a:xfrm>
            <a:off x="990600" y="2139532"/>
            <a:ext cx="7467600" cy="1822867"/>
          </a:xfrm>
          <a:prstGeom prst="rect">
            <a:avLst/>
          </a:prstGeom>
        </p:spPr>
      </p:pic>
      <p:sp>
        <p:nvSpPr>
          <p:cNvPr id="4" name="TextBox 3">
            <a:extLst>
              <a:ext uri="{FF2B5EF4-FFF2-40B4-BE49-F238E27FC236}">
                <a16:creationId xmlns:a16="http://schemas.microsoft.com/office/drawing/2014/main" id="{9D45C638-3648-4D9B-9FE1-09CE30C74717}"/>
              </a:ext>
            </a:extLst>
          </p:cNvPr>
          <p:cNvSpPr txBox="1"/>
          <p:nvPr/>
        </p:nvSpPr>
        <p:spPr>
          <a:xfrm>
            <a:off x="1610624" y="4564473"/>
            <a:ext cx="990600" cy="461665"/>
          </a:xfrm>
          <a:prstGeom prst="rect">
            <a:avLst/>
          </a:prstGeom>
          <a:noFill/>
        </p:spPr>
        <p:txBody>
          <a:bodyPr wrap="square" rtlCol="0">
            <a:spAutoFit/>
          </a:bodyPr>
          <a:lstStyle/>
          <a:p>
            <a:r>
              <a:rPr lang="en-US" sz="2400" dirty="0"/>
              <a:t>Chat</a:t>
            </a:r>
          </a:p>
        </p:txBody>
      </p:sp>
      <p:sp>
        <p:nvSpPr>
          <p:cNvPr id="12" name="TextBox 11">
            <a:extLst>
              <a:ext uri="{FF2B5EF4-FFF2-40B4-BE49-F238E27FC236}">
                <a16:creationId xmlns:a16="http://schemas.microsoft.com/office/drawing/2014/main" id="{E4A10BF9-7121-4B98-B5C6-E849656FB171}"/>
              </a:ext>
            </a:extLst>
          </p:cNvPr>
          <p:cNvSpPr txBox="1"/>
          <p:nvPr/>
        </p:nvSpPr>
        <p:spPr>
          <a:xfrm>
            <a:off x="3846885" y="4564473"/>
            <a:ext cx="1828800" cy="892552"/>
          </a:xfrm>
          <a:prstGeom prst="rect">
            <a:avLst/>
          </a:prstGeom>
          <a:noFill/>
        </p:spPr>
        <p:txBody>
          <a:bodyPr wrap="square" rtlCol="0">
            <a:spAutoFit/>
          </a:bodyPr>
          <a:lstStyle/>
          <a:p>
            <a:r>
              <a:rPr lang="en-US" sz="2600" dirty="0"/>
              <a:t>Video on/off</a:t>
            </a:r>
          </a:p>
        </p:txBody>
      </p:sp>
      <p:sp>
        <p:nvSpPr>
          <p:cNvPr id="13" name="TextBox 12">
            <a:extLst>
              <a:ext uri="{FF2B5EF4-FFF2-40B4-BE49-F238E27FC236}">
                <a16:creationId xmlns:a16="http://schemas.microsoft.com/office/drawing/2014/main" id="{A30347CE-7F5B-4E0D-919C-CF675299AF3F}"/>
              </a:ext>
            </a:extLst>
          </p:cNvPr>
          <p:cNvSpPr txBox="1"/>
          <p:nvPr/>
        </p:nvSpPr>
        <p:spPr>
          <a:xfrm>
            <a:off x="2673042" y="4564473"/>
            <a:ext cx="990600" cy="830997"/>
          </a:xfrm>
          <a:prstGeom prst="rect">
            <a:avLst/>
          </a:prstGeom>
          <a:noFill/>
        </p:spPr>
        <p:txBody>
          <a:bodyPr wrap="square" rtlCol="0">
            <a:spAutoFit/>
          </a:bodyPr>
          <a:lstStyle/>
          <a:p>
            <a:r>
              <a:rPr lang="en-US" sz="2400" dirty="0"/>
              <a:t>Raise Hand</a:t>
            </a:r>
          </a:p>
        </p:txBody>
      </p:sp>
      <p:sp>
        <p:nvSpPr>
          <p:cNvPr id="14" name="TextBox 13">
            <a:extLst>
              <a:ext uri="{FF2B5EF4-FFF2-40B4-BE49-F238E27FC236}">
                <a16:creationId xmlns:a16="http://schemas.microsoft.com/office/drawing/2014/main" id="{51952FC8-29B9-408D-969A-EE305FFD36CA}"/>
              </a:ext>
            </a:extLst>
          </p:cNvPr>
          <p:cNvSpPr txBox="1"/>
          <p:nvPr/>
        </p:nvSpPr>
        <p:spPr>
          <a:xfrm>
            <a:off x="5547991" y="4867158"/>
            <a:ext cx="990600" cy="461665"/>
          </a:xfrm>
          <a:prstGeom prst="rect">
            <a:avLst/>
          </a:prstGeom>
          <a:noFill/>
        </p:spPr>
        <p:txBody>
          <a:bodyPr wrap="square" rtlCol="0">
            <a:spAutoFit/>
          </a:bodyPr>
          <a:lstStyle/>
          <a:p>
            <a:r>
              <a:rPr lang="en-US" sz="2400" dirty="0"/>
              <a:t>Mute</a:t>
            </a:r>
          </a:p>
        </p:txBody>
      </p:sp>
      <p:cxnSp>
        <p:nvCxnSpPr>
          <p:cNvPr id="6" name="Straight Arrow Connector 5">
            <a:extLst>
              <a:ext uri="{FF2B5EF4-FFF2-40B4-BE49-F238E27FC236}">
                <a16:creationId xmlns:a16="http://schemas.microsoft.com/office/drawing/2014/main" id="{560442E7-D79F-4239-9F11-BB543B47B5C3}"/>
              </a:ext>
            </a:extLst>
          </p:cNvPr>
          <p:cNvCxnSpPr>
            <a:cxnSpLocks/>
            <a:stCxn id="4" idx="0"/>
          </p:cNvCxnSpPr>
          <p:nvPr/>
        </p:nvCxnSpPr>
        <p:spPr bwMode="auto">
          <a:xfrm flipV="1">
            <a:off x="2105924" y="3275771"/>
            <a:ext cx="309993" cy="1288702"/>
          </a:xfrm>
          <a:prstGeom prst="straightConnector1">
            <a:avLst/>
          </a:prstGeom>
          <a:solidFill>
            <a:schemeClr val="accent1"/>
          </a:solidFill>
          <a:ln w="44450" cap="flat" cmpd="sng" algn="ctr">
            <a:solidFill>
              <a:srgbClr val="FF0000"/>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4364EC7A-FDE5-4A01-A8CC-12D400AA54D4}"/>
              </a:ext>
            </a:extLst>
          </p:cNvPr>
          <p:cNvCxnSpPr>
            <a:cxnSpLocks/>
          </p:cNvCxnSpPr>
          <p:nvPr/>
        </p:nvCxnSpPr>
        <p:spPr bwMode="auto">
          <a:xfrm flipV="1">
            <a:off x="3138247" y="3352800"/>
            <a:ext cx="0" cy="1133372"/>
          </a:xfrm>
          <a:prstGeom prst="straightConnector1">
            <a:avLst/>
          </a:prstGeom>
          <a:solidFill>
            <a:schemeClr val="accent1"/>
          </a:solidFill>
          <a:ln w="44450" cap="flat" cmpd="sng" algn="ctr">
            <a:solidFill>
              <a:srgbClr val="FF0000"/>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BB6C44F4-74DA-4E5A-9073-546FA2462A85}"/>
              </a:ext>
            </a:extLst>
          </p:cNvPr>
          <p:cNvCxnSpPr>
            <a:cxnSpLocks/>
            <a:stCxn id="14" idx="0"/>
          </p:cNvCxnSpPr>
          <p:nvPr/>
        </p:nvCxnSpPr>
        <p:spPr bwMode="auto">
          <a:xfrm flipH="1" flipV="1">
            <a:off x="5647811" y="3429000"/>
            <a:ext cx="395480" cy="1438158"/>
          </a:xfrm>
          <a:prstGeom prst="straightConnector1">
            <a:avLst/>
          </a:prstGeom>
          <a:solidFill>
            <a:schemeClr val="accent1"/>
          </a:solidFill>
          <a:ln w="44450" cap="flat" cmpd="sng" algn="ctr">
            <a:solidFill>
              <a:srgbClr val="FF0000"/>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8DB43073-D6CE-4D8A-BF95-0EFE0770830B}"/>
              </a:ext>
            </a:extLst>
          </p:cNvPr>
          <p:cNvCxnSpPr>
            <a:cxnSpLocks/>
          </p:cNvCxnSpPr>
          <p:nvPr/>
        </p:nvCxnSpPr>
        <p:spPr bwMode="auto">
          <a:xfrm flipV="1">
            <a:off x="4761285" y="3352800"/>
            <a:ext cx="0" cy="1133371"/>
          </a:xfrm>
          <a:prstGeom prst="straightConnector1">
            <a:avLst/>
          </a:prstGeom>
          <a:solidFill>
            <a:schemeClr val="accent1"/>
          </a:solidFill>
          <a:ln w="444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257813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76250" y="266700"/>
            <a:ext cx="7924800" cy="609600"/>
          </a:xfrm>
          <a:solidFill>
            <a:srgbClr val="0000FF">
              <a:alpha val="38000"/>
            </a:srgbClr>
          </a:solidFill>
        </p:spPr>
        <p:txBody>
          <a:bodyPr/>
          <a:lstStyle/>
          <a:p>
            <a:r>
              <a:rPr lang="en-US" altLang="en-US" sz="3200" b="1" dirty="0"/>
              <a:t>Projects That Are No Longer Eligible</a:t>
            </a:r>
          </a:p>
        </p:txBody>
      </p:sp>
      <p:sp>
        <p:nvSpPr>
          <p:cNvPr id="10243" name="Content Placeholder 2"/>
          <p:cNvSpPr>
            <a:spLocks noGrp="1"/>
          </p:cNvSpPr>
          <p:nvPr>
            <p:ph idx="1"/>
          </p:nvPr>
        </p:nvSpPr>
        <p:spPr>
          <a:xfrm>
            <a:off x="466724" y="1143000"/>
            <a:ext cx="7934325" cy="1066800"/>
          </a:xfrm>
          <a:solidFill>
            <a:schemeClr val="bg1"/>
          </a:solidFill>
        </p:spPr>
        <p:txBody>
          <a:bodyPr rtlCol="0">
            <a:normAutofit/>
          </a:bodyPr>
          <a:lstStyle/>
          <a:p>
            <a:pPr fontAlgn="auto">
              <a:spcBef>
                <a:spcPts val="0"/>
              </a:spcBef>
              <a:spcAft>
                <a:spcPts val="0"/>
              </a:spcAft>
              <a:buFont typeface="Arial" pitchFamily="34" charset="0"/>
              <a:buChar char="•"/>
              <a:defRPr/>
            </a:pPr>
            <a:r>
              <a:rPr lang="en-US" sz="2800" dirty="0"/>
              <a:t>Historic preservation of something </a:t>
            </a:r>
            <a:r>
              <a:rPr lang="en-US" sz="2800" u="sng" dirty="0"/>
              <a:t>not</a:t>
            </a:r>
            <a:r>
              <a:rPr lang="en-US" sz="2800" dirty="0"/>
              <a:t> considered a historic </a:t>
            </a:r>
            <a:r>
              <a:rPr lang="en-US" sz="2800" i="1" dirty="0"/>
              <a:t>transportation</a:t>
            </a:r>
            <a:r>
              <a:rPr lang="en-US" sz="2800" dirty="0"/>
              <a:t> facility or structure.</a:t>
            </a:r>
          </a:p>
          <a:p>
            <a:pPr fontAlgn="auto">
              <a:spcBef>
                <a:spcPts val="0"/>
              </a:spcBef>
              <a:spcAft>
                <a:spcPts val="0"/>
              </a:spcAft>
              <a:buFont typeface="Arial" pitchFamily="34" charset="0"/>
              <a:buChar char="•"/>
              <a:defRPr/>
            </a:pPr>
            <a:endParaRPr lang="en-US" sz="800" dirty="0"/>
          </a:p>
          <a:p>
            <a:pPr marL="0" indent="0" fontAlgn="auto">
              <a:spcBef>
                <a:spcPts val="0"/>
              </a:spcBef>
              <a:spcAft>
                <a:spcPts val="0"/>
              </a:spcAft>
              <a:buNone/>
              <a:defRPr/>
            </a:pPr>
            <a:endParaRPr lang="en-US" sz="2800" dirty="0"/>
          </a:p>
          <a:p>
            <a:pPr marL="0" indent="0" fontAlgn="auto">
              <a:spcBef>
                <a:spcPts val="0"/>
              </a:spcBef>
              <a:spcAft>
                <a:spcPts val="0"/>
              </a:spcAft>
              <a:buNone/>
              <a:defRPr/>
            </a:pPr>
            <a:endParaRPr lang="en-US" sz="2800" dirty="0"/>
          </a:p>
          <a:p>
            <a:pPr fontAlgn="auto">
              <a:spcAft>
                <a:spcPts val="0"/>
              </a:spcAft>
              <a:buFontTx/>
              <a:buNone/>
              <a:defRPr/>
            </a:pPr>
            <a:endParaRPr lang="en-US" sz="2400" dirty="0"/>
          </a:p>
        </p:txBody>
      </p:sp>
      <p:sp>
        <p:nvSpPr>
          <p:cNvPr id="4" name="Content Placeholder 2"/>
          <p:cNvSpPr txBox="1">
            <a:spLocks/>
          </p:cNvSpPr>
          <p:nvPr/>
        </p:nvSpPr>
        <p:spPr>
          <a:xfrm>
            <a:off x="476250" y="3429000"/>
            <a:ext cx="7924800" cy="1104900"/>
          </a:xfrm>
          <a:prstGeom prst="rect">
            <a:avLst/>
          </a:prstGeom>
          <a:solidFill>
            <a:schemeClr val="bg1"/>
          </a:solidFill>
        </p:spPr>
        <p:txBody>
          <a:bodyPr rtlCol="0">
            <a:normAutofit fontScale="925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fontAlgn="auto">
              <a:spcBef>
                <a:spcPts val="0"/>
              </a:spcBef>
              <a:spcAft>
                <a:spcPts val="0"/>
              </a:spcAft>
              <a:buFont typeface="Arial" pitchFamily="34" charset="0"/>
              <a:buChar char="•"/>
              <a:defRPr/>
            </a:pPr>
            <a:r>
              <a:rPr lang="en-US" sz="2800" kern="0" dirty="0"/>
              <a:t>Stand-alone landscaping projects other than for vegetation management nor those considered  “beautification”</a:t>
            </a:r>
          </a:p>
          <a:p>
            <a:pPr marL="0" indent="0" fontAlgn="auto">
              <a:spcBef>
                <a:spcPts val="0"/>
              </a:spcBef>
              <a:spcAft>
                <a:spcPts val="0"/>
              </a:spcAft>
              <a:buNone/>
              <a:defRPr/>
            </a:pPr>
            <a:endParaRPr lang="en-US" sz="2800" kern="0" dirty="0"/>
          </a:p>
          <a:p>
            <a:pPr marL="0" indent="0" fontAlgn="auto">
              <a:spcBef>
                <a:spcPts val="0"/>
              </a:spcBef>
              <a:spcAft>
                <a:spcPts val="0"/>
              </a:spcAft>
              <a:buFontTx/>
              <a:buNone/>
              <a:defRPr/>
            </a:pPr>
            <a:endParaRPr lang="en-US" sz="2800" kern="0" dirty="0"/>
          </a:p>
          <a:p>
            <a:pPr fontAlgn="auto">
              <a:spcAft>
                <a:spcPts val="0"/>
              </a:spcAft>
              <a:buFontTx/>
              <a:buNone/>
              <a:defRPr/>
            </a:pPr>
            <a:endParaRPr lang="en-US" sz="2400" kern="0" dirty="0"/>
          </a:p>
        </p:txBody>
      </p:sp>
      <p:sp>
        <p:nvSpPr>
          <p:cNvPr id="5" name="Content Placeholder 2"/>
          <p:cNvSpPr txBox="1">
            <a:spLocks/>
          </p:cNvSpPr>
          <p:nvPr/>
        </p:nvSpPr>
        <p:spPr>
          <a:xfrm>
            <a:off x="476250" y="2438400"/>
            <a:ext cx="7924800" cy="685800"/>
          </a:xfrm>
          <a:prstGeom prst="rect">
            <a:avLst/>
          </a:prstGeom>
          <a:solidFill>
            <a:schemeClr val="bg1"/>
          </a:solidFill>
        </p:spPr>
        <p:txBody>
          <a:bodyPr rtlCol="0">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fontAlgn="auto">
              <a:spcBef>
                <a:spcPts val="0"/>
              </a:spcBef>
              <a:spcAft>
                <a:spcPts val="0"/>
              </a:spcAft>
              <a:buFont typeface="Arial" pitchFamily="34" charset="0"/>
              <a:buChar char="•"/>
              <a:defRPr/>
            </a:pPr>
            <a:r>
              <a:rPr lang="en-US" sz="2800" kern="0" dirty="0"/>
              <a:t>Operation of historic transportation facilities</a:t>
            </a:r>
          </a:p>
          <a:p>
            <a:pPr marL="0" indent="0" fontAlgn="auto">
              <a:spcBef>
                <a:spcPts val="0"/>
              </a:spcBef>
              <a:spcAft>
                <a:spcPts val="0"/>
              </a:spcAft>
              <a:buNone/>
              <a:defRPr/>
            </a:pPr>
            <a:endParaRPr lang="en-US" sz="2800" kern="0" dirty="0"/>
          </a:p>
          <a:p>
            <a:pPr marL="0" indent="0" fontAlgn="auto">
              <a:spcBef>
                <a:spcPts val="0"/>
              </a:spcBef>
              <a:spcAft>
                <a:spcPts val="0"/>
              </a:spcAft>
              <a:buFontTx/>
              <a:buNone/>
              <a:defRPr/>
            </a:pPr>
            <a:endParaRPr lang="en-US" sz="2800" kern="0" dirty="0"/>
          </a:p>
          <a:p>
            <a:pPr fontAlgn="auto">
              <a:spcAft>
                <a:spcPts val="0"/>
              </a:spcAft>
              <a:buFontTx/>
              <a:buNone/>
              <a:defRPr/>
            </a:pPr>
            <a:endParaRPr lang="en-US" sz="2400" kern="0" dirty="0"/>
          </a:p>
        </p:txBody>
      </p:sp>
      <p:sp>
        <p:nvSpPr>
          <p:cNvPr id="6" name="Content Placeholder 2"/>
          <p:cNvSpPr txBox="1">
            <a:spLocks/>
          </p:cNvSpPr>
          <p:nvPr/>
        </p:nvSpPr>
        <p:spPr>
          <a:xfrm>
            <a:off x="476250" y="4800600"/>
            <a:ext cx="7924800" cy="1066800"/>
          </a:xfrm>
          <a:prstGeom prst="rect">
            <a:avLst/>
          </a:prstGeom>
          <a:solidFill>
            <a:schemeClr val="bg1"/>
          </a:solidFill>
        </p:spPr>
        <p:txBody>
          <a:bodyPr rtlCol="0">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fontAlgn="auto">
              <a:spcBef>
                <a:spcPts val="0"/>
              </a:spcBef>
              <a:spcAft>
                <a:spcPts val="0"/>
              </a:spcAft>
              <a:buFont typeface="Arial" pitchFamily="34" charset="0"/>
              <a:buChar char="•"/>
              <a:defRPr/>
            </a:pPr>
            <a:r>
              <a:rPr lang="en-US" sz="2800" kern="0" dirty="0"/>
              <a:t>Archaeological activities not addressing impacts from a transportation project</a:t>
            </a:r>
          </a:p>
          <a:p>
            <a:pPr marL="0" indent="0" fontAlgn="auto">
              <a:spcBef>
                <a:spcPts val="0"/>
              </a:spcBef>
              <a:spcAft>
                <a:spcPts val="0"/>
              </a:spcAft>
              <a:buFontTx/>
              <a:buNone/>
              <a:defRPr/>
            </a:pPr>
            <a:endParaRPr lang="en-US" sz="2800" kern="0" dirty="0"/>
          </a:p>
          <a:p>
            <a:pPr fontAlgn="auto">
              <a:spcAft>
                <a:spcPts val="0"/>
              </a:spcAft>
              <a:buFontTx/>
              <a:buNone/>
              <a:defRPr/>
            </a:pPr>
            <a:endParaRPr lang="en-US" sz="2400" kern="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33397" y="185737"/>
            <a:ext cx="7924800" cy="762000"/>
          </a:xfrm>
          <a:solidFill>
            <a:srgbClr val="0000FF">
              <a:alpha val="43000"/>
            </a:srgbClr>
          </a:solidFill>
        </p:spPr>
        <p:txBody>
          <a:bodyPr/>
          <a:lstStyle/>
          <a:p>
            <a:r>
              <a:rPr lang="en-US" altLang="en-US" sz="3200" b="1" dirty="0"/>
              <a:t>Projects That Are No Longer Eligible</a:t>
            </a:r>
          </a:p>
        </p:txBody>
      </p:sp>
      <p:sp>
        <p:nvSpPr>
          <p:cNvPr id="10243" name="Content Placeholder 2"/>
          <p:cNvSpPr>
            <a:spLocks noGrp="1"/>
          </p:cNvSpPr>
          <p:nvPr>
            <p:ph idx="1"/>
          </p:nvPr>
        </p:nvSpPr>
        <p:spPr>
          <a:xfrm>
            <a:off x="466723" y="1295400"/>
            <a:ext cx="8001000" cy="1066800"/>
          </a:xfrm>
          <a:solidFill>
            <a:schemeClr val="bg1"/>
          </a:solidFill>
        </p:spPr>
        <p:txBody>
          <a:bodyPr rtlCol="0">
            <a:noAutofit/>
          </a:bodyPr>
          <a:lstStyle/>
          <a:p>
            <a:pPr fontAlgn="auto">
              <a:spcBef>
                <a:spcPts val="0"/>
              </a:spcBef>
              <a:spcAft>
                <a:spcPts val="0"/>
              </a:spcAft>
              <a:buFont typeface="Arial" pitchFamily="34" charset="0"/>
              <a:buChar char="•"/>
              <a:defRPr/>
            </a:pPr>
            <a:r>
              <a:rPr lang="en-US" dirty="0"/>
              <a:t>Acquisition of scenic easements and scenic or historic sites</a:t>
            </a:r>
          </a:p>
        </p:txBody>
      </p:sp>
      <p:sp>
        <p:nvSpPr>
          <p:cNvPr id="4" name="Content Placeholder 2"/>
          <p:cNvSpPr txBox="1">
            <a:spLocks/>
          </p:cNvSpPr>
          <p:nvPr/>
        </p:nvSpPr>
        <p:spPr>
          <a:xfrm>
            <a:off x="466722" y="3962400"/>
            <a:ext cx="7991475" cy="719137"/>
          </a:xfrm>
          <a:prstGeom prst="rect">
            <a:avLst/>
          </a:prstGeom>
          <a:solidFill>
            <a:schemeClr val="bg1"/>
          </a:solidFill>
        </p:spPr>
        <p:txBody>
          <a:bodyPr rtlCol="0">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fontAlgn="auto">
              <a:spcBef>
                <a:spcPts val="0"/>
              </a:spcBef>
              <a:spcAft>
                <a:spcPts val="0"/>
              </a:spcAft>
              <a:defRPr/>
            </a:pPr>
            <a:r>
              <a:rPr lang="en-US" kern="0" dirty="0"/>
              <a:t>Transportation Museums</a:t>
            </a:r>
          </a:p>
          <a:p>
            <a:pPr fontAlgn="auto">
              <a:spcAft>
                <a:spcPts val="0"/>
              </a:spcAft>
              <a:buFontTx/>
              <a:buNone/>
              <a:defRPr/>
            </a:pPr>
            <a:endParaRPr lang="en-US" sz="2400" kern="0" dirty="0"/>
          </a:p>
        </p:txBody>
      </p:sp>
      <p:sp>
        <p:nvSpPr>
          <p:cNvPr id="5" name="Content Placeholder 2"/>
          <p:cNvSpPr txBox="1">
            <a:spLocks/>
          </p:cNvSpPr>
          <p:nvPr/>
        </p:nvSpPr>
        <p:spPr>
          <a:xfrm>
            <a:off x="466722" y="5029200"/>
            <a:ext cx="7991476" cy="990600"/>
          </a:xfrm>
          <a:prstGeom prst="rect">
            <a:avLst/>
          </a:prstGeom>
          <a:solidFill>
            <a:schemeClr val="bg1"/>
          </a:solidFill>
        </p:spPr>
        <p:txBody>
          <a:bodyPr rtlCol="0">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fontAlgn="auto">
              <a:spcBef>
                <a:spcPts val="0"/>
              </a:spcBef>
              <a:spcAft>
                <a:spcPts val="0"/>
              </a:spcAft>
              <a:defRPr/>
            </a:pPr>
            <a:r>
              <a:rPr lang="en-US" kern="0" dirty="0"/>
              <a:t>General safety and educational activities</a:t>
            </a:r>
          </a:p>
          <a:p>
            <a:pPr marL="457200" lvl="1" indent="0" fontAlgn="auto">
              <a:spcBef>
                <a:spcPts val="0"/>
              </a:spcBef>
              <a:spcAft>
                <a:spcPts val="0"/>
              </a:spcAft>
              <a:buNone/>
              <a:defRPr/>
            </a:pPr>
            <a:endParaRPr lang="en-US" sz="3200" kern="0" dirty="0"/>
          </a:p>
          <a:p>
            <a:pPr fontAlgn="auto">
              <a:spcAft>
                <a:spcPts val="0"/>
              </a:spcAft>
              <a:buFontTx/>
              <a:buNone/>
              <a:defRPr/>
            </a:pPr>
            <a:endParaRPr lang="en-US" sz="2400" kern="0" dirty="0"/>
          </a:p>
        </p:txBody>
      </p:sp>
      <p:sp>
        <p:nvSpPr>
          <p:cNvPr id="6" name="Content Placeholder 2"/>
          <p:cNvSpPr txBox="1">
            <a:spLocks/>
          </p:cNvSpPr>
          <p:nvPr/>
        </p:nvSpPr>
        <p:spPr>
          <a:xfrm>
            <a:off x="466723" y="2743200"/>
            <a:ext cx="7991475" cy="838200"/>
          </a:xfrm>
          <a:prstGeom prst="rect">
            <a:avLst/>
          </a:prstGeom>
          <a:solidFill>
            <a:schemeClr val="bg1"/>
          </a:solidFill>
        </p:spPr>
        <p:txBody>
          <a:bodyPr rtlCol="0">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fontAlgn="auto">
              <a:spcBef>
                <a:spcPts val="0"/>
              </a:spcBef>
              <a:spcAft>
                <a:spcPts val="0"/>
              </a:spcAft>
              <a:defRPr/>
            </a:pPr>
            <a:r>
              <a:rPr lang="en-US" kern="0" dirty="0"/>
              <a:t>Visitor and Welcome Centers</a:t>
            </a:r>
          </a:p>
          <a:p>
            <a:pPr fontAlgn="auto">
              <a:spcAft>
                <a:spcPts val="0"/>
              </a:spcAft>
              <a:buFontTx/>
              <a:buNone/>
              <a:defRPr/>
            </a:pPr>
            <a:endParaRPr lang="en-US" kern="0" dirty="0"/>
          </a:p>
        </p:txBody>
      </p:sp>
    </p:spTree>
    <p:extLst>
      <p:ext uri="{BB962C8B-B14F-4D97-AF65-F5344CB8AC3E}">
        <p14:creationId xmlns:p14="http://schemas.microsoft.com/office/powerpoint/2010/main" val="2996371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752600" y="152400"/>
            <a:ext cx="5257800" cy="609600"/>
          </a:xfrm>
          <a:solidFill>
            <a:srgbClr val="0000FF">
              <a:alpha val="49000"/>
            </a:srgbClr>
          </a:solidFill>
        </p:spPr>
        <p:txBody>
          <a:bodyPr/>
          <a:lstStyle/>
          <a:p>
            <a:pPr algn="ctr" eaLnBrk="1" hangingPunct="1"/>
            <a:r>
              <a:rPr lang="en-US" altLang="en-US" sz="4000" dirty="0"/>
              <a:t>Program Overview</a:t>
            </a:r>
          </a:p>
        </p:txBody>
      </p:sp>
      <p:sp>
        <p:nvSpPr>
          <p:cNvPr id="12291" name="Rectangle 3"/>
          <p:cNvSpPr>
            <a:spLocks noGrp="1" noChangeArrowheads="1"/>
          </p:cNvSpPr>
          <p:nvPr>
            <p:ph idx="1"/>
          </p:nvPr>
        </p:nvSpPr>
        <p:spPr bwMode="auto">
          <a:xfrm>
            <a:off x="76200" y="914400"/>
            <a:ext cx="8991600" cy="56388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spcAft>
                <a:spcPts val="1200"/>
              </a:spcAft>
            </a:pPr>
            <a:endParaRPr lang="en-US" altLang="en-US" sz="2600" dirty="0"/>
          </a:p>
          <a:p>
            <a:pPr eaLnBrk="1" hangingPunct="1">
              <a:lnSpc>
                <a:spcPct val="90000"/>
              </a:lnSpc>
              <a:spcAft>
                <a:spcPts val="1200"/>
              </a:spcAft>
            </a:pPr>
            <a:r>
              <a:rPr lang="en-US" altLang="en-US" sz="2600" dirty="0"/>
              <a:t>Can apply for either </a:t>
            </a:r>
            <a:r>
              <a:rPr lang="en-US" altLang="en-US" sz="2600" b="1" i="1" u="sng" dirty="0">
                <a:solidFill>
                  <a:srgbClr val="FF0000"/>
                </a:solidFill>
              </a:rPr>
              <a:t>Scoping</a:t>
            </a:r>
            <a:r>
              <a:rPr lang="en-US" altLang="en-US" sz="2600" dirty="0"/>
              <a:t> or </a:t>
            </a:r>
            <a:r>
              <a:rPr lang="en-US" altLang="en-US" sz="2600" b="1" i="1" u="sng" dirty="0">
                <a:solidFill>
                  <a:srgbClr val="FF0000"/>
                </a:solidFill>
              </a:rPr>
              <a:t>Design &amp; Construction</a:t>
            </a:r>
          </a:p>
          <a:p>
            <a:pPr eaLnBrk="1" hangingPunct="1">
              <a:lnSpc>
                <a:spcPct val="90000"/>
              </a:lnSpc>
              <a:spcAft>
                <a:spcPts val="1200"/>
              </a:spcAft>
            </a:pPr>
            <a:r>
              <a:rPr lang="en-US" altLang="en-US" sz="2600" dirty="0"/>
              <a:t>20% local match required for scoping </a:t>
            </a:r>
          </a:p>
          <a:p>
            <a:pPr eaLnBrk="1" hangingPunct="1">
              <a:lnSpc>
                <a:spcPct val="90000"/>
              </a:lnSpc>
              <a:spcAft>
                <a:spcPts val="1200"/>
              </a:spcAft>
            </a:pPr>
            <a:r>
              <a:rPr lang="en-US" altLang="en-US" sz="2600" dirty="0"/>
              <a:t>20% local match required for design/construction</a:t>
            </a:r>
          </a:p>
          <a:p>
            <a:pPr eaLnBrk="1" hangingPunct="1">
              <a:lnSpc>
                <a:spcPct val="90000"/>
              </a:lnSpc>
              <a:spcAft>
                <a:spcPts val="1200"/>
              </a:spcAft>
            </a:pPr>
            <a:r>
              <a:rPr lang="en-US" altLang="en-US" sz="2600" dirty="0"/>
              <a:t>Maximum award $600,000 federal dollars</a:t>
            </a:r>
          </a:p>
          <a:p>
            <a:pPr eaLnBrk="1" hangingPunct="1">
              <a:lnSpc>
                <a:spcPct val="90000"/>
              </a:lnSpc>
              <a:spcAft>
                <a:spcPts val="1200"/>
              </a:spcAft>
            </a:pPr>
            <a:r>
              <a:rPr lang="en-US" altLang="en-US" sz="2600" dirty="0"/>
              <a:t>Award amount </a:t>
            </a:r>
            <a:r>
              <a:rPr lang="en-US" altLang="en-US" sz="2600" u="sng" dirty="0"/>
              <a:t>is capped</a:t>
            </a:r>
          </a:p>
          <a:p>
            <a:pPr eaLnBrk="1" hangingPunct="1">
              <a:lnSpc>
                <a:spcPct val="90000"/>
              </a:lnSpc>
              <a:spcAft>
                <a:spcPts val="1200"/>
              </a:spcAft>
            </a:pPr>
            <a:r>
              <a:rPr lang="en-US" altLang="en-US" sz="2600" dirty="0"/>
              <a:t>If </a:t>
            </a:r>
            <a:r>
              <a:rPr lang="en-US" altLang="en-US" sz="2600" b="1" i="1" dirty="0"/>
              <a:t>Design/Construction</a:t>
            </a:r>
            <a:r>
              <a:rPr lang="en-US" altLang="en-US" sz="2600" dirty="0"/>
              <a:t> project does not advance, payback may be required.</a:t>
            </a:r>
          </a:p>
          <a:p>
            <a:pPr eaLnBrk="1" hangingPunct="1">
              <a:spcBef>
                <a:spcPts val="0"/>
              </a:spcBef>
              <a:spcAft>
                <a:spcPts val="0"/>
              </a:spcAft>
            </a:pPr>
            <a:r>
              <a:rPr lang="en-US" altLang="en-US" sz="2600" dirty="0"/>
              <a:t>TAP application available at:</a:t>
            </a:r>
          </a:p>
          <a:p>
            <a:pPr lvl="1" eaLnBrk="1" hangingPunct="1">
              <a:spcBef>
                <a:spcPts val="0"/>
              </a:spcBef>
              <a:spcAft>
                <a:spcPts val="0"/>
              </a:spcAft>
            </a:pPr>
            <a:r>
              <a:rPr lang="en-US" altLang="en-US" sz="2000" dirty="0">
                <a:solidFill>
                  <a:srgbClr val="0000FF"/>
                </a:solidFill>
                <a:hlinkClick r:id="rId3">
                  <a:extLst>
                    <a:ext uri="{A12FA001-AC4F-418D-AE19-62706E023703}">
                      <ahyp:hlinkClr xmlns:ahyp="http://schemas.microsoft.com/office/drawing/2018/hyperlinkcolor" val="tx"/>
                    </a:ext>
                  </a:extLst>
                </a:hlinkClick>
              </a:rPr>
              <a:t>https://vtrans.vermont.gov/highway/local-projects/transport-alt</a:t>
            </a:r>
            <a:endParaRPr lang="en-US" altLang="en-US" sz="2000" dirty="0">
              <a:solidFill>
                <a:srgbClr val="0000FF"/>
              </a:solidFill>
            </a:endParaRPr>
          </a:p>
          <a:p>
            <a:pPr marL="0" indent="0" eaLnBrk="1" hangingPunct="1">
              <a:lnSpc>
                <a:spcPct val="90000"/>
              </a:lnSpc>
              <a:spcAft>
                <a:spcPts val="1200"/>
              </a:spcAft>
              <a:buNone/>
            </a:pPr>
            <a:endParaRPr lang="en-US" altLang="en-US" sz="26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95300" y="228600"/>
            <a:ext cx="8153400" cy="990600"/>
          </a:xfrm>
          <a:solidFill>
            <a:srgbClr val="0000FF">
              <a:alpha val="49000"/>
            </a:srgbClr>
          </a:solidFill>
        </p:spPr>
        <p:txBody>
          <a:bodyPr/>
          <a:lstStyle/>
          <a:p>
            <a:pPr eaLnBrk="1" hangingPunct="1"/>
            <a:r>
              <a:rPr lang="en-US" altLang="en-US" sz="4000" dirty="0"/>
              <a:t>TAP is a Reimbursement Program</a:t>
            </a:r>
          </a:p>
        </p:txBody>
      </p:sp>
      <p:sp>
        <p:nvSpPr>
          <p:cNvPr id="13315" name="Rectangle 3"/>
          <p:cNvSpPr>
            <a:spLocks noGrp="1" noChangeArrowheads="1"/>
          </p:cNvSpPr>
          <p:nvPr>
            <p:ph idx="1"/>
          </p:nvPr>
        </p:nvSpPr>
        <p:spPr bwMode="auto">
          <a:xfrm>
            <a:off x="457200" y="1600200"/>
            <a:ext cx="8229600" cy="4525963"/>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spcAft>
                <a:spcPts val="1200"/>
              </a:spcAft>
            </a:pPr>
            <a:r>
              <a:rPr lang="en-US" altLang="en-US" sz="3600" b="1" u="sng" dirty="0">
                <a:solidFill>
                  <a:srgbClr val="FF0000"/>
                </a:solidFill>
              </a:rPr>
              <a:t>NOT</a:t>
            </a:r>
            <a:r>
              <a:rPr lang="en-US" altLang="en-US" sz="3600" dirty="0"/>
              <a:t> a block grant</a:t>
            </a:r>
            <a:endParaRPr lang="en-US" altLang="en-US" sz="1600" dirty="0"/>
          </a:p>
          <a:p>
            <a:pPr eaLnBrk="1" hangingPunct="1">
              <a:lnSpc>
                <a:spcPct val="90000"/>
              </a:lnSpc>
              <a:spcAft>
                <a:spcPts val="1200"/>
              </a:spcAft>
            </a:pPr>
            <a:r>
              <a:rPr lang="en-US" altLang="en-US" sz="3600" dirty="0"/>
              <a:t>Project sponsor pays contractor</a:t>
            </a:r>
            <a:endParaRPr lang="en-US" altLang="en-US" sz="1600" dirty="0"/>
          </a:p>
          <a:p>
            <a:pPr eaLnBrk="1" hangingPunct="1">
              <a:lnSpc>
                <a:spcPct val="90000"/>
              </a:lnSpc>
              <a:spcAft>
                <a:spcPts val="1200"/>
              </a:spcAft>
            </a:pPr>
            <a:r>
              <a:rPr lang="en-US" altLang="en-US" sz="3600" dirty="0"/>
              <a:t>Project sponsor submits invoice to VTrans</a:t>
            </a:r>
          </a:p>
          <a:p>
            <a:pPr eaLnBrk="1" hangingPunct="1">
              <a:lnSpc>
                <a:spcPct val="90000"/>
              </a:lnSpc>
              <a:spcAft>
                <a:spcPts val="1200"/>
              </a:spcAft>
            </a:pPr>
            <a:r>
              <a:rPr lang="en-US" altLang="en-US" sz="3600" dirty="0"/>
              <a:t>VTrans reimburses project sponsor federal portion of eligible costs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62000" y="152400"/>
            <a:ext cx="7467600" cy="685800"/>
          </a:xfrm>
          <a:solidFill>
            <a:srgbClr val="0000FF">
              <a:alpha val="60000"/>
            </a:srgbClr>
          </a:solidFill>
        </p:spPr>
        <p:txBody>
          <a:bodyPr/>
          <a:lstStyle/>
          <a:p>
            <a:pPr eaLnBrk="1" hangingPunct="1"/>
            <a:r>
              <a:rPr lang="en-US" altLang="en-US" sz="4000" dirty="0"/>
              <a:t>            Program requires…</a:t>
            </a:r>
          </a:p>
        </p:txBody>
      </p:sp>
      <p:sp>
        <p:nvSpPr>
          <p:cNvPr id="14339" name="Rectangle 3"/>
          <p:cNvSpPr>
            <a:spLocks noGrp="1" noChangeArrowheads="1"/>
          </p:cNvSpPr>
          <p:nvPr>
            <p:ph idx="1"/>
          </p:nvPr>
        </p:nvSpPr>
        <p:spPr bwMode="auto">
          <a:xfrm>
            <a:off x="381000" y="1295400"/>
            <a:ext cx="8382000" cy="4895336"/>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spcAft>
                <a:spcPts val="1200"/>
              </a:spcAft>
            </a:pPr>
            <a:r>
              <a:rPr lang="en-US" altLang="en-US" sz="3600" dirty="0"/>
              <a:t>Compliance with State and Federal Regulations</a:t>
            </a:r>
          </a:p>
          <a:p>
            <a:pPr eaLnBrk="1" hangingPunct="1">
              <a:lnSpc>
                <a:spcPct val="90000"/>
              </a:lnSpc>
              <a:spcAft>
                <a:spcPts val="1200"/>
              </a:spcAft>
            </a:pPr>
            <a:r>
              <a:rPr lang="en-US" altLang="en-US" sz="3600" dirty="0"/>
              <a:t>Compliance with Agency and National Design Standards</a:t>
            </a:r>
          </a:p>
          <a:p>
            <a:pPr eaLnBrk="1" hangingPunct="1">
              <a:lnSpc>
                <a:spcPct val="90000"/>
              </a:lnSpc>
              <a:spcAft>
                <a:spcPts val="1200"/>
              </a:spcAft>
            </a:pPr>
            <a:r>
              <a:rPr lang="en-US" altLang="en-US" sz="3600" dirty="0"/>
              <a:t>Municipal Project Management</a:t>
            </a:r>
          </a:p>
          <a:p>
            <a:pPr eaLnBrk="1" hangingPunct="1">
              <a:lnSpc>
                <a:spcPct val="90000"/>
              </a:lnSpc>
              <a:spcAft>
                <a:spcPts val="1200"/>
              </a:spcAft>
            </a:pPr>
            <a:r>
              <a:rPr lang="en-US" altLang="en-US" sz="3600" dirty="0"/>
              <a:t>Maintenance of the improvement by sponsor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152400"/>
            <a:ext cx="8305800" cy="814251"/>
          </a:xfrm>
          <a:solidFill>
            <a:srgbClr val="0000FF">
              <a:alpha val="47000"/>
            </a:srgbClr>
          </a:solidFill>
        </p:spPr>
        <p:txBody>
          <a:bodyPr/>
          <a:lstStyle/>
          <a:p>
            <a:pPr algn="ctr"/>
            <a:r>
              <a:rPr lang="en-US" altLang="en-US" b="1" dirty="0"/>
              <a:t>Project Development Process</a:t>
            </a:r>
          </a:p>
        </p:txBody>
      </p:sp>
      <p:sp>
        <p:nvSpPr>
          <p:cNvPr id="14339" name="Content Placeholder 2"/>
          <p:cNvSpPr>
            <a:spLocks noGrp="1"/>
          </p:cNvSpPr>
          <p:nvPr>
            <p:ph idx="1"/>
          </p:nvPr>
        </p:nvSpPr>
        <p:spPr>
          <a:xfrm>
            <a:off x="381000" y="1143000"/>
            <a:ext cx="8382000" cy="5562600"/>
          </a:xfrm>
          <a:solidFill>
            <a:schemeClr val="bg1"/>
          </a:solidFill>
        </p:spPr>
        <p:txBody>
          <a:bodyPr rtlCol="0">
            <a:noAutofit/>
          </a:bodyPr>
          <a:lstStyle/>
          <a:p>
            <a:pPr marL="0" indent="0" fontAlgn="auto">
              <a:spcBef>
                <a:spcPts val="0"/>
              </a:spcBef>
              <a:spcAft>
                <a:spcPts val="0"/>
              </a:spcAft>
              <a:buFontTx/>
              <a:buNone/>
              <a:defRPr/>
            </a:pPr>
            <a:r>
              <a:rPr lang="en-US" b="1" dirty="0"/>
              <a:t>Your project will be developed according to a specific development process which includes:</a:t>
            </a:r>
          </a:p>
          <a:p>
            <a:pPr fontAlgn="auto">
              <a:spcBef>
                <a:spcPts val="0"/>
              </a:spcBef>
              <a:spcAft>
                <a:spcPts val="0"/>
              </a:spcAft>
              <a:buFontTx/>
              <a:buNone/>
              <a:defRPr/>
            </a:pPr>
            <a:endParaRPr lang="en-US" sz="800" dirty="0"/>
          </a:p>
          <a:p>
            <a:pPr fontAlgn="auto">
              <a:spcBef>
                <a:spcPts val="0"/>
              </a:spcBef>
              <a:spcAft>
                <a:spcPts val="600"/>
              </a:spcAft>
              <a:buFont typeface="Arial" pitchFamily="34" charset="0"/>
              <a:buChar char="•"/>
              <a:defRPr/>
            </a:pPr>
            <a:r>
              <a:rPr lang="en-US" dirty="0"/>
              <a:t>A public involvement process</a:t>
            </a:r>
          </a:p>
          <a:p>
            <a:pPr fontAlgn="auto">
              <a:spcBef>
                <a:spcPts val="0"/>
              </a:spcBef>
              <a:spcAft>
                <a:spcPts val="600"/>
              </a:spcAft>
              <a:buFont typeface="Arial" pitchFamily="34" charset="0"/>
              <a:buChar char="•"/>
              <a:defRPr/>
            </a:pPr>
            <a:r>
              <a:rPr lang="en-US" dirty="0"/>
              <a:t>Environmental </a:t>
            </a:r>
            <a:r>
              <a:rPr lang="en-US" u="sng" dirty="0"/>
              <a:t>resource</a:t>
            </a:r>
            <a:r>
              <a:rPr lang="en-US" dirty="0"/>
              <a:t> considerations</a:t>
            </a:r>
          </a:p>
          <a:p>
            <a:pPr fontAlgn="auto">
              <a:spcBef>
                <a:spcPts val="0"/>
              </a:spcBef>
              <a:spcAft>
                <a:spcPts val="600"/>
              </a:spcAft>
              <a:buFont typeface="Arial" pitchFamily="34" charset="0"/>
              <a:buChar char="•"/>
              <a:defRPr/>
            </a:pPr>
            <a:r>
              <a:rPr lang="en-US" dirty="0"/>
              <a:t>Development and selection of a </a:t>
            </a:r>
            <a:r>
              <a:rPr lang="en-US" i="1" dirty="0">
                <a:solidFill>
                  <a:srgbClr val="FF0000"/>
                </a:solidFill>
              </a:rPr>
              <a:t>Preferred Alternative</a:t>
            </a:r>
          </a:p>
          <a:p>
            <a:pPr fontAlgn="auto">
              <a:spcBef>
                <a:spcPts val="0"/>
              </a:spcBef>
              <a:spcAft>
                <a:spcPts val="600"/>
              </a:spcAft>
              <a:buFont typeface="Arial" pitchFamily="34" charset="0"/>
              <a:buChar char="•"/>
              <a:defRPr/>
            </a:pPr>
            <a:r>
              <a:rPr lang="en-US" dirty="0"/>
              <a:t>Designing the facility</a:t>
            </a:r>
          </a:p>
          <a:p>
            <a:pPr fontAlgn="auto">
              <a:spcBef>
                <a:spcPts val="0"/>
              </a:spcBef>
              <a:spcAft>
                <a:spcPts val="600"/>
              </a:spcAft>
              <a:buFont typeface="Arial" pitchFamily="34" charset="0"/>
              <a:buChar char="•"/>
              <a:defRPr/>
            </a:pPr>
            <a:r>
              <a:rPr lang="en-US" dirty="0"/>
              <a:t>Acquiring the necessary property rights</a:t>
            </a:r>
          </a:p>
          <a:p>
            <a:pPr fontAlgn="auto">
              <a:spcBef>
                <a:spcPts val="0"/>
              </a:spcBef>
              <a:spcAft>
                <a:spcPts val="600"/>
              </a:spcAft>
              <a:buFont typeface="Arial" pitchFamily="34" charset="0"/>
              <a:buChar char="•"/>
              <a:defRPr/>
            </a:pPr>
            <a:r>
              <a:rPr lang="en-US" dirty="0"/>
              <a:t>Procuring and executing construction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2400" y="304800"/>
            <a:ext cx="8686800" cy="762000"/>
          </a:xfrm>
          <a:solidFill>
            <a:srgbClr val="0000FF">
              <a:alpha val="38000"/>
            </a:srgbClr>
          </a:solidFill>
        </p:spPr>
        <p:txBody>
          <a:bodyPr/>
          <a:lstStyle/>
          <a:p>
            <a:pPr eaLnBrk="1" hangingPunct="1"/>
            <a:r>
              <a:rPr lang="en-US" altLang="en-US" sz="4000" dirty="0"/>
              <a:t>Three Phases of a Federal-Aid Project</a:t>
            </a:r>
          </a:p>
        </p:txBody>
      </p:sp>
      <p:sp>
        <p:nvSpPr>
          <p:cNvPr id="16387" name="Rectangle 3"/>
          <p:cNvSpPr>
            <a:spLocks noGrp="1" noChangeArrowheads="1"/>
          </p:cNvSpPr>
          <p:nvPr>
            <p:ph idx="1"/>
          </p:nvPr>
        </p:nvSpPr>
        <p:spPr bwMode="auto">
          <a:xfrm>
            <a:off x="457200" y="1524000"/>
            <a:ext cx="8229600" cy="28956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endParaRPr lang="en-US" altLang="en-US" sz="800" dirty="0"/>
          </a:p>
          <a:p>
            <a:pPr eaLnBrk="1" hangingPunct="1"/>
            <a:r>
              <a:rPr lang="en-US" altLang="en-US" dirty="0"/>
              <a:t>PE  - Preliminary Engineering</a:t>
            </a:r>
          </a:p>
          <a:p>
            <a:pPr eaLnBrk="1" hangingPunct="1"/>
            <a:endParaRPr lang="en-US" altLang="en-US" sz="1200" dirty="0"/>
          </a:p>
          <a:p>
            <a:pPr eaLnBrk="1" hangingPunct="1"/>
            <a:r>
              <a:rPr lang="en-US" altLang="en-US" dirty="0"/>
              <a:t>ROW - Right of Way</a:t>
            </a:r>
          </a:p>
          <a:p>
            <a:pPr eaLnBrk="1" hangingPunct="1"/>
            <a:endParaRPr lang="en-US" altLang="en-US" sz="1200" dirty="0"/>
          </a:p>
          <a:p>
            <a:pPr eaLnBrk="1" hangingPunct="1"/>
            <a:r>
              <a:rPr lang="en-US" altLang="en-US" dirty="0"/>
              <a:t>Construction</a:t>
            </a:r>
          </a:p>
          <a:p>
            <a:pPr eaLnBrk="1" hangingPunct="1"/>
            <a:endParaRPr lang="en-US" altLang="en-US"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228600"/>
            <a:ext cx="7772400" cy="762000"/>
          </a:xfrm>
          <a:solidFill>
            <a:srgbClr val="0000FF">
              <a:alpha val="38000"/>
            </a:srgbClr>
          </a:solidFill>
        </p:spPr>
        <p:txBody>
          <a:bodyPr/>
          <a:lstStyle/>
          <a:p>
            <a:r>
              <a:rPr lang="en-US" altLang="en-US" dirty="0"/>
              <a:t>     Preliminary Engineering (PE)</a:t>
            </a:r>
          </a:p>
        </p:txBody>
      </p:sp>
      <p:sp>
        <p:nvSpPr>
          <p:cNvPr id="17411" name="Rectangle 3"/>
          <p:cNvSpPr>
            <a:spLocks noGrp="1" noChangeArrowheads="1"/>
          </p:cNvSpPr>
          <p:nvPr>
            <p:ph idx="1"/>
          </p:nvPr>
        </p:nvSpPr>
        <p:spPr bwMode="auto">
          <a:xfrm>
            <a:off x="457200" y="1600200"/>
            <a:ext cx="8229600" cy="4525963"/>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ts val="1200"/>
              </a:spcAft>
            </a:pPr>
            <a:r>
              <a:rPr lang="en-US" altLang="en-US" dirty="0"/>
              <a:t>Designate or procure a Municipal Project Manager (MPM)</a:t>
            </a:r>
          </a:p>
          <a:p>
            <a:pPr>
              <a:spcAft>
                <a:spcPts val="1200"/>
              </a:spcAft>
            </a:pPr>
            <a:r>
              <a:rPr lang="en-US" altLang="en-US" dirty="0"/>
              <a:t>Procure a design consultant</a:t>
            </a:r>
          </a:p>
          <a:p>
            <a:pPr>
              <a:spcAft>
                <a:spcPts val="1200"/>
              </a:spcAft>
            </a:pPr>
            <a:r>
              <a:rPr lang="en-US" altLang="en-US" dirty="0"/>
              <a:t>Identify and clear natural and historical resources.  Obtain NEPA document.</a:t>
            </a:r>
          </a:p>
          <a:p>
            <a:pPr>
              <a:spcAft>
                <a:spcPts val="1200"/>
              </a:spcAft>
            </a:pPr>
            <a:r>
              <a:rPr lang="en-US" altLang="en-US" dirty="0"/>
              <a:t>Design the project (including erosion and stormwater control if needed).</a:t>
            </a:r>
          </a:p>
          <a:p>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71450" y="76200"/>
            <a:ext cx="8686800" cy="685799"/>
          </a:xfrm>
          <a:solidFill>
            <a:srgbClr val="0000FF">
              <a:alpha val="53000"/>
            </a:srgbClr>
          </a:solidFill>
        </p:spPr>
        <p:txBody>
          <a:bodyPr/>
          <a:lstStyle/>
          <a:p>
            <a:pPr eaLnBrk="1" hangingPunct="1"/>
            <a:r>
              <a:rPr lang="en-US" altLang="en-US" dirty="0"/>
              <a:t>Environmental Resources and Permitting</a:t>
            </a:r>
          </a:p>
        </p:txBody>
      </p:sp>
      <p:sp>
        <p:nvSpPr>
          <p:cNvPr id="22531" name="Rectangle 3"/>
          <p:cNvSpPr>
            <a:spLocks noGrp="1" noChangeArrowheads="1"/>
          </p:cNvSpPr>
          <p:nvPr>
            <p:ph type="body" idx="1"/>
          </p:nvPr>
        </p:nvSpPr>
        <p:spPr bwMode="auto">
          <a:xfrm>
            <a:off x="152400" y="914400"/>
            <a:ext cx="8705850" cy="17526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2800" dirty="0"/>
              <a:t>Documentation of environmental issues is a federal requirement.</a:t>
            </a:r>
          </a:p>
          <a:p>
            <a:pPr lvl="1" eaLnBrk="1" hangingPunct="1">
              <a:lnSpc>
                <a:spcPct val="90000"/>
              </a:lnSpc>
            </a:pPr>
            <a:r>
              <a:rPr lang="en-US" altLang="en-US" dirty="0"/>
              <a:t>for most projects like these, it is a Categorical Exclusion (CE)</a:t>
            </a:r>
          </a:p>
          <a:p>
            <a:pPr marL="457200" lvl="1" indent="0" eaLnBrk="1" hangingPunct="1">
              <a:lnSpc>
                <a:spcPct val="90000"/>
              </a:lnSpc>
              <a:buNone/>
            </a:pPr>
            <a:endParaRPr lang="en-US" altLang="en-US" sz="2400" dirty="0"/>
          </a:p>
        </p:txBody>
      </p:sp>
      <p:sp>
        <p:nvSpPr>
          <p:cNvPr id="4" name="Rectangle 3"/>
          <p:cNvSpPr txBox="1">
            <a:spLocks noChangeArrowheads="1"/>
          </p:cNvSpPr>
          <p:nvPr/>
        </p:nvSpPr>
        <p:spPr bwMode="auto">
          <a:xfrm>
            <a:off x="161925" y="5486400"/>
            <a:ext cx="8686800" cy="1295400"/>
          </a:xfrm>
          <a:prstGeom prst="rect">
            <a:avLst/>
          </a:prstGeo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US" altLang="en-US" sz="2800" kern="0" dirty="0"/>
              <a:t>Erosion Prevention and Sediment Control (during construction) and Stormwater Plans (post-construction) is required.</a:t>
            </a:r>
          </a:p>
        </p:txBody>
      </p:sp>
      <p:sp>
        <p:nvSpPr>
          <p:cNvPr id="5" name="Rectangle 3"/>
          <p:cNvSpPr txBox="1">
            <a:spLocks noChangeArrowheads="1"/>
          </p:cNvSpPr>
          <p:nvPr/>
        </p:nvSpPr>
        <p:spPr bwMode="auto">
          <a:xfrm>
            <a:off x="161925" y="4038600"/>
            <a:ext cx="8686800" cy="1295399"/>
          </a:xfrm>
          <a:prstGeom prst="rect">
            <a:avLst/>
          </a:prstGeo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US" altLang="en-US" sz="2800" kern="0" dirty="0"/>
              <a:t>If wetlands/waterways are involved, the Corps of Engineers may have jurisdiction.</a:t>
            </a:r>
          </a:p>
          <a:p>
            <a:pPr marL="0" indent="0" eaLnBrk="1" hangingPunct="1">
              <a:lnSpc>
                <a:spcPct val="90000"/>
              </a:lnSpc>
              <a:buFontTx/>
              <a:buNone/>
            </a:pPr>
            <a:endParaRPr lang="en-US" altLang="en-US" sz="2800" kern="0" dirty="0"/>
          </a:p>
        </p:txBody>
      </p:sp>
      <p:sp>
        <p:nvSpPr>
          <p:cNvPr id="6" name="Rectangle 3"/>
          <p:cNvSpPr txBox="1">
            <a:spLocks noChangeArrowheads="1"/>
          </p:cNvSpPr>
          <p:nvPr/>
        </p:nvSpPr>
        <p:spPr bwMode="auto">
          <a:xfrm>
            <a:off x="152400" y="2819400"/>
            <a:ext cx="8686800" cy="1066800"/>
          </a:xfrm>
          <a:prstGeom prst="rect">
            <a:avLst/>
          </a:prstGeo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US" altLang="en-US" sz="2800" kern="0" dirty="0"/>
              <a:t>Will need Historic resource (above ground) and Archaeological resource (below ground) clearances.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86000" y="76200"/>
            <a:ext cx="4419600" cy="838200"/>
          </a:xfrm>
          <a:solidFill>
            <a:srgbClr val="0000FF">
              <a:alpha val="46000"/>
            </a:srgbClr>
          </a:solidFill>
        </p:spPr>
        <p:txBody>
          <a:bodyPr rtlCol="0">
            <a:normAutofit/>
          </a:bodyPr>
          <a:lstStyle/>
          <a:p>
            <a:pPr fontAlgn="auto">
              <a:spcAft>
                <a:spcPts val="0"/>
              </a:spcAft>
              <a:defRPr/>
            </a:pPr>
            <a:r>
              <a:rPr lang="en-US" sz="3200" b="1" dirty="0">
                <a:latin typeface="+mn-lt"/>
              </a:rPr>
              <a:t>Right of Way (ROW)</a:t>
            </a:r>
          </a:p>
        </p:txBody>
      </p:sp>
      <p:sp>
        <p:nvSpPr>
          <p:cNvPr id="18435" name="Rectangle 3"/>
          <p:cNvSpPr>
            <a:spLocks noGrp="1" noChangeArrowheads="1"/>
          </p:cNvSpPr>
          <p:nvPr>
            <p:ph idx="1"/>
          </p:nvPr>
        </p:nvSpPr>
        <p:spPr bwMode="auto">
          <a:xfrm>
            <a:off x="381000" y="1066800"/>
            <a:ext cx="8458200" cy="53340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indent="-514350">
              <a:buFont typeface="+mj-lt"/>
              <a:buAutoNum type="arabicPeriod"/>
            </a:pPr>
            <a:r>
              <a:rPr lang="en-US" altLang="en-US" sz="2800" dirty="0"/>
              <a:t>All ROW activities and acquisitions must conform with  federal requirements (the Uniform Act).</a:t>
            </a:r>
          </a:p>
          <a:p>
            <a:pPr>
              <a:buFont typeface="+mj-lt"/>
              <a:buAutoNum type="arabicPeriod"/>
            </a:pPr>
            <a:endParaRPr lang="en-US" altLang="en-US" sz="800" dirty="0"/>
          </a:p>
          <a:p>
            <a:pPr marL="514350" indent="-514350">
              <a:buFont typeface="+mj-lt"/>
              <a:buAutoNum type="arabicPeriod"/>
            </a:pPr>
            <a:r>
              <a:rPr lang="en-US" altLang="en-US" sz="2800" dirty="0"/>
              <a:t>Identify construction limits of project to determine property ownership.</a:t>
            </a:r>
          </a:p>
          <a:p>
            <a:pPr>
              <a:buFont typeface="+mj-lt"/>
              <a:buAutoNum type="arabicPeriod"/>
            </a:pPr>
            <a:endParaRPr lang="en-US" altLang="en-US" sz="800" dirty="0"/>
          </a:p>
          <a:p>
            <a:pPr marL="514350" indent="-514350">
              <a:buFont typeface="+mj-lt"/>
              <a:buAutoNum type="arabicPeriod"/>
            </a:pPr>
            <a:r>
              <a:rPr lang="en-US" altLang="en-US" sz="2800" dirty="0"/>
              <a:t>Establish fair market value for property.</a:t>
            </a:r>
          </a:p>
          <a:p>
            <a:pPr>
              <a:buFont typeface="+mj-lt"/>
              <a:buAutoNum type="arabicPeriod"/>
            </a:pPr>
            <a:endParaRPr lang="en-US" altLang="en-US" sz="800" dirty="0"/>
          </a:p>
          <a:p>
            <a:pPr marL="514350" indent="-514350">
              <a:buFont typeface="+mj-lt"/>
              <a:buAutoNum type="arabicPeriod"/>
            </a:pPr>
            <a:r>
              <a:rPr lang="en-US" altLang="en-US" sz="2800" dirty="0"/>
              <a:t>Negotiate price for easement, lease or fee acquisition with landowner.</a:t>
            </a:r>
          </a:p>
          <a:p>
            <a:pPr>
              <a:buFont typeface="+mj-lt"/>
              <a:buAutoNum type="arabicPeriod"/>
            </a:pPr>
            <a:endParaRPr lang="en-US" altLang="en-US" sz="800" dirty="0"/>
          </a:p>
          <a:p>
            <a:pPr marL="514350" indent="-514350">
              <a:buFont typeface="+mj-lt"/>
              <a:buAutoNum type="arabicPeriod"/>
            </a:pPr>
            <a:r>
              <a:rPr lang="en-US" altLang="en-US" sz="2800" dirty="0"/>
              <a:t>Purchase, lease, or obtain by donation.</a:t>
            </a:r>
          </a:p>
          <a:p>
            <a:pPr>
              <a:buFont typeface="+mj-lt"/>
              <a:buAutoNum type="arabicPeriod"/>
            </a:pPr>
            <a:endParaRPr lang="en-US" altLang="en-US" sz="800" dirty="0"/>
          </a:p>
          <a:p>
            <a:pPr marL="514350" indent="-514350">
              <a:buFont typeface="+mj-lt"/>
              <a:buAutoNum type="arabicPeriod"/>
            </a:pPr>
            <a:r>
              <a:rPr lang="en-US" altLang="en-US" sz="2800" dirty="0"/>
              <a:t>Obtain ROW Certification from VTrans.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5">
                                            <p:txEl>
                                              <p:pRg st="2" end="2"/>
                                            </p:txEl>
                                          </p:spTgt>
                                        </p:tgtEl>
                                        <p:attrNameLst>
                                          <p:attrName>style.visibility</p:attrName>
                                        </p:attrNameLst>
                                      </p:cBhvr>
                                      <p:to>
                                        <p:strVal val="visible"/>
                                      </p:to>
                                    </p:set>
                                    <p:anim calcmode="lin" valueType="num">
                                      <p:cBhvr additive="base">
                                        <p:cTn id="7"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5">
                                            <p:txEl>
                                              <p:pRg st="4" end="4"/>
                                            </p:txEl>
                                          </p:spTgt>
                                        </p:tgtEl>
                                        <p:attrNameLst>
                                          <p:attrName>style.visibility</p:attrName>
                                        </p:attrNameLst>
                                      </p:cBhvr>
                                      <p:to>
                                        <p:strVal val="visible"/>
                                      </p:to>
                                    </p:set>
                                    <p:anim calcmode="lin" valueType="num">
                                      <p:cBhvr additive="base">
                                        <p:cTn id="13" dur="5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435">
                                            <p:txEl>
                                              <p:pRg st="6" end="6"/>
                                            </p:txEl>
                                          </p:spTgt>
                                        </p:tgtEl>
                                        <p:attrNameLst>
                                          <p:attrName>style.visibility</p:attrName>
                                        </p:attrNameLst>
                                      </p:cBhvr>
                                      <p:to>
                                        <p:strVal val="visible"/>
                                      </p:to>
                                    </p:set>
                                    <p:anim calcmode="lin" valueType="num">
                                      <p:cBhvr additive="base">
                                        <p:cTn id="19" dur="500" fill="hold"/>
                                        <p:tgtEl>
                                          <p:spTgt spid="1843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435">
                                            <p:txEl>
                                              <p:pRg st="8" end="8"/>
                                            </p:txEl>
                                          </p:spTgt>
                                        </p:tgtEl>
                                        <p:attrNameLst>
                                          <p:attrName>style.visibility</p:attrName>
                                        </p:attrNameLst>
                                      </p:cBhvr>
                                      <p:to>
                                        <p:strVal val="visible"/>
                                      </p:to>
                                    </p:set>
                                    <p:anim calcmode="lin" valueType="num">
                                      <p:cBhvr additive="base">
                                        <p:cTn id="25" dur="500" fill="hold"/>
                                        <p:tgtEl>
                                          <p:spTgt spid="18435">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435">
                                            <p:txEl>
                                              <p:pRg st="10" end="10"/>
                                            </p:txEl>
                                          </p:spTgt>
                                        </p:tgtEl>
                                        <p:attrNameLst>
                                          <p:attrName>style.visibility</p:attrName>
                                        </p:attrNameLst>
                                      </p:cBhvr>
                                      <p:to>
                                        <p:strVal val="visible"/>
                                      </p:to>
                                    </p:set>
                                    <p:anim calcmode="lin" valueType="num">
                                      <p:cBhvr additive="base">
                                        <p:cTn id="31" dur="500" fill="hold"/>
                                        <p:tgtEl>
                                          <p:spTgt spid="18435">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43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93272" y="294731"/>
            <a:ext cx="8083731" cy="695869"/>
          </a:xfrm>
          <a:solidFill>
            <a:srgbClr val="0000FF">
              <a:alpha val="50000"/>
            </a:srgbClr>
          </a:solidFill>
        </p:spPr>
        <p:txBody>
          <a:bodyPr/>
          <a:lstStyle/>
          <a:p>
            <a:pPr eaLnBrk="1" hangingPunct="1"/>
            <a:r>
              <a:rPr lang="en-US" altLang="en-US" dirty="0"/>
              <a:t>Today’s Workshop will cover…..</a:t>
            </a:r>
          </a:p>
        </p:txBody>
      </p:sp>
      <p:sp>
        <p:nvSpPr>
          <p:cNvPr id="3075" name="Rectangle 3"/>
          <p:cNvSpPr>
            <a:spLocks noGrp="1" noChangeArrowheads="1"/>
          </p:cNvSpPr>
          <p:nvPr>
            <p:ph idx="1"/>
          </p:nvPr>
        </p:nvSpPr>
        <p:spPr bwMode="auto">
          <a:xfrm>
            <a:off x="593272" y="990600"/>
            <a:ext cx="8083732" cy="5806440"/>
          </a:xfrm>
          <a:solidFill>
            <a:srgbClr val="0000FF">
              <a:alpha val="50000"/>
            </a:srgbClr>
          </a:solidFill>
        </p:spPr>
        <p:txBody>
          <a:bodyPr vert="horz" wrap="square" lIns="91440" tIns="45720" rIns="91440" bIns="45720" numCol="1" anchor="t" anchorCtr="0" compatLnSpc="1">
            <a:prstTxWarp prst="textNoShape">
              <a:avLst/>
            </a:prstTxWarp>
          </a:bodyPr>
          <a:lstStyle/>
          <a:p>
            <a:pPr eaLnBrk="1" hangingPunct="1">
              <a:lnSpc>
                <a:spcPts val="2700"/>
              </a:lnSpc>
              <a:spcAft>
                <a:spcPts val="1200"/>
              </a:spcAft>
              <a:defRPr/>
            </a:pPr>
            <a:r>
              <a:rPr lang="en-US" altLang="en-US" sz="2800" dirty="0">
                <a:solidFill>
                  <a:srgbClr val="FFFFFF"/>
                </a:solidFill>
              </a:rPr>
              <a:t>Introduction</a:t>
            </a:r>
          </a:p>
          <a:p>
            <a:pPr eaLnBrk="1" hangingPunct="1">
              <a:lnSpc>
                <a:spcPts val="2700"/>
              </a:lnSpc>
              <a:spcAft>
                <a:spcPts val="1200"/>
              </a:spcAft>
              <a:defRPr/>
            </a:pPr>
            <a:r>
              <a:rPr lang="en-US" altLang="en-US" sz="2800" dirty="0">
                <a:solidFill>
                  <a:srgbClr val="FFFFFF"/>
                </a:solidFill>
              </a:rPr>
              <a:t>Federal Aid Essentials Website &amp; VTrans Website</a:t>
            </a:r>
          </a:p>
          <a:p>
            <a:pPr eaLnBrk="1" hangingPunct="1">
              <a:lnSpc>
                <a:spcPts val="2700"/>
              </a:lnSpc>
              <a:spcAft>
                <a:spcPts val="1200"/>
              </a:spcAft>
              <a:defRPr/>
            </a:pPr>
            <a:r>
              <a:rPr lang="en-US" altLang="en-US" sz="2800" dirty="0">
                <a:solidFill>
                  <a:srgbClr val="FFFFFF"/>
                </a:solidFill>
              </a:rPr>
              <a:t>Eligible Applicants</a:t>
            </a:r>
          </a:p>
          <a:p>
            <a:pPr eaLnBrk="1" hangingPunct="1">
              <a:lnSpc>
                <a:spcPts val="2700"/>
              </a:lnSpc>
              <a:spcAft>
                <a:spcPts val="1200"/>
              </a:spcAft>
              <a:defRPr/>
            </a:pPr>
            <a:r>
              <a:rPr lang="en-US" altLang="en-US" sz="2800" dirty="0">
                <a:solidFill>
                  <a:srgbClr val="FFFFFF"/>
                </a:solidFill>
              </a:rPr>
              <a:t>Eligible Projects</a:t>
            </a:r>
          </a:p>
          <a:p>
            <a:pPr eaLnBrk="1" hangingPunct="1">
              <a:lnSpc>
                <a:spcPts val="2700"/>
              </a:lnSpc>
              <a:spcAft>
                <a:spcPts val="1200"/>
              </a:spcAft>
              <a:defRPr/>
            </a:pPr>
            <a:r>
              <a:rPr lang="en-US" altLang="en-US" sz="2800" dirty="0">
                <a:solidFill>
                  <a:srgbClr val="FFFFFF"/>
                </a:solidFill>
              </a:rPr>
              <a:t>Project Development Process Overview</a:t>
            </a:r>
          </a:p>
          <a:p>
            <a:pPr eaLnBrk="1" hangingPunct="1">
              <a:lnSpc>
                <a:spcPts val="2700"/>
              </a:lnSpc>
              <a:spcAft>
                <a:spcPts val="1200"/>
              </a:spcAft>
              <a:defRPr/>
            </a:pPr>
            <a:r>
              <a:rPr lang="en-US" altLang="en-US" sz="2800" dirty="0">
                <a:solidFill>
                  <a:srgbClr val="FFFFFF"/>
                </a:solidFill>
              </a:rPr>
              <a:t>Typical Project Costs Examaple</a:t>
            </a:r>
          </a:p>
          <a:p>
            <a:pPr eaLnBrk="1" hangingPunct="1">
              <a:lnSpc>
                <a:spcPts val="2700"/>
              </a:lnSpc>
              <a:spcAft>
                <a:spcPts val="1200"/>
              </a:spcAft>
              <a:defRPr/>
            </a:pPr>
            <a:r>
              <a:rPr lang="en-US" altLang="en-US" sz="2800" dirty="0">
                <a:solidFill>
                  <a:srgbClr val="FFFFFF"/>
                </a:solidFill>
              </a:rPr>
              <a:t>Project Selection Timeline</a:t>
            </a:r>
          </a:p>
          <a:p>
            <a:pPr eaLnBrk="1" hangingPunct="1">
              <a:lnSpc>
                <a:spcPts val="2700"/>
              </a:lnSpc>
              <a:spcAft>
                <a:spcPts val="1200"/>
              </a:spcAft>
              <a:defRPr/>
            </a:pPr>
            <a:r>
              <a:rPr lang="en-US" altLang="en-US" sz="2800" dirty="0">
                <a:solidFill>
                  <a:srgbClr val="FFFFFF"/>
                </a:solidFill>
              </a:rPr>
              <a:t>Project Development Timeline</a:t>
            </a:r>
          </a:p>
          <a:p>
            <a:pPr eaLnBrk="1" hangingPunct="1">
              <a:lnSpc>
                <a:spcPts val="2700"/>
              </a:lnSpc>
              <a:spcAft>
                <a:spcPts val="1200"/>
              </a:spcAft>
              <a:defRPr/>
            </a:pPr>
            <a:r>
              <a:rPr lang="en-US" altLang="en-US" sz="2800" dirty="0">
                <a:solidFill>
                  <a:srgbClr val="FFFFFF"/>
                </a:solidFill>
              </a:rPr>
              <a:t>Some Technical Points</a:t>
            </a:r>
          </a:p>
          <a:p>
            <a:pPr eaLnBrk="1" hangingPunct="1">
              <a:lnSpc>
                <a:spcPts val="2700"/>
              </a:lnSpc>
              <a:spcAft>
                <a:spcPts val="1200"/>
              </a:spcAft>
              <a:defRPr/>
            </a:pPr>
            <a:r>
              <a:rPr lang="en-US" altLang="en-US" sz="2800" dirty="0">
                <a:solidFill>
                  <a:srgbClr val="FFFFFF"/>
                </a:solidFill>
              </a:rPr>
              <a:t>Questions</a:t>
            </a:r>
          </a:p>
        </p:txBody>
      </p:sp>
      <p:sp>
        <p:nvSpPr>
          <p:cNvPr id="3076" name="Rectangle 4"/>
          <p:cNvSpPr>
            <a:spLocks noChangeArrowheads="1"/>
          </p:cNvSpPr>
          <p:nvPr/>
        </p:nvSpPr>
        <p:spPr bwMode="auto">
          <a:xfrm>
            <a:off x="517072" y="-60960"/>
            <a:ext cx="76200" cy="6858000"/>
          </a:xfrm>
          <a:prstGeom prst="rect">
            <a:avLst/>
          </a:prstGeom>
          <a:solidFill>
            <a:srgbClr val="FEE37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eaLnBrk="1" hangingPunct="1"/>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381000"/>
            <a:ext cx="7772400" cy="762000"/>
          </a:xfrm>
        </p:spPr>
        <p:txBody>
          <a:bodyPr rtlCol="0">
            <a:normAutofit/>
          </a:bodyPr>
          <a:lstStyle/>
          <a:p>
            <a:pPr fontAlgn="auto">
              <a:spcAft>
                <a:spcPts val="0"/>
              </a:spcAft>
              <a:defRPr/>
            </a:pPr>
            <a:r>
              <a:rPr lang="en-US" b="1" u="sng" dirty="0">
                <a:latin typeface="+mn-lt"/>
              </a:rPr>
              <a:t>Construction:</a:t>
            </a:r>
          </a:p>
        </p:txBody>
      </p:sp>
      <p:sp>
        <p:nvSpPr>
          <p:cNvPr id="19459" name="Rectangle 3"/>
          <p:cNvSpPr>
            <a:spLocks noGrp="1" noChangeArrowheads="1"/>
          </p:cNvSpPr>
          <p:nvPr>
            <p:ph idx="1"/>
          </p:nvPr>
        </p:nvSpPr>
        <p:spPr bwMode="auto">
          <a:xfrm>
            <a:off x="609600" y="1371600"/>
            <a:ext cx="7848600" cy="19812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t>Construction projects require open competitive bidding through an Invitation For Bid (IFB) process.  Lowest responsive bid by responsible bidder must be accepted.</a:t>
            </a:r>
          </a:p>
          <a:p>
            <a:pPr marL="0" indent="0">
              <a:buNone/>
            </a:pPr>
            <a:endParaRPr lang="en-US" altLang="en-US" sz="2800" dirty="0"/>
          </a:p>
          <a:p>
            <a:pPr marL="0" indent="0">
              <a:buNone/>
            </a:pPr>
            <a:endParaRPr lang="en-US" altLang="en-US" sz="2800" dirty="0"/>
          </a:p>
        </p:txBody>
      </p:sp>
      <p:sp>
        <p:nvSpPr>
          <p:cNvPr id="4" name="Rectangle 3"/>
          <p:cNvSpPr txBox="1">
            <a:spLocks noChangeArrowheads="1"/>
          </p:cNvSpPr>
          <p:nvPr/>
        </p:nvSpPr>
        <p:spPr bwMode="auto">
          <a:xfrm>
            <a:off x="609600" y="4749801"/>
            <a:ext cx="7848600" cy="762000"/>
          </a:xfrm>
          <a:prstGeom prst="rect">
            <a:avLst/>
          </a:prstGeo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kern="0" dirty="0"/>
              <a:t> Materials testing and certifications are required.</a:t>
            </a:r>
          </a:p>
        </p:txBody>
      </p:sp>
      <p:sp>
        <p:nvSpPr>
          <p:cNvPr id="5" name="Rectangle 3"/>
          <p:cNvSpPr txBox="1">
            <a:spLocks noChangeArrowheads="1"/>
          </p:cNvSpPr>
          <p:nvPr/>
        </p:nvSpPr>
        <p:spPr bwMode="auto">
          <a:xfrm>
            <a:off x="609600" y="3713843"/>
            <a:ext cx="7848600" cy="645886"/>
          </a:xfrm>
          <a:prstGeom prst="rect">
            <a:avLst/>
          </a:prstGeo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kern="0" dirty="0"/>
              <a:t>Erosion Control and Stormwater Plans Required.</a:t>
            </a:r>
          </a:p>
          <a:p>
            <a:pPr marL="0" indent="0">
              <a:buNone/>
            </a:pPr>
            <a:endParaRPr lang="en-US" altLang="en-US" sz="2800" kern="0" dirty="0"/>
          </a:p>
          <a:p>
            <a:pPr marL="0" indent="0">
              <a:buNone/>
            </a:pPr>
            <a:r>
              <a:rPr lang="en-US" altLang="en-US" sz="2800" kern="0" dirty="0"/>
              <a:t> </a:t>
            </a:r>
          </a:p>
          <a:p>
            <a:pPr marL="0" indent="0">
              <a:buNone/>
            </a:pPr>
            <a:endParaRPr lang="en-US" altLang="en-US" sz="2800" kern="0" dirty="0"/>
          </a:p>
        </p:txBody>
      </p:sp>
      <p:sp>
        <p:nvSpPr>
          <p:cNvPr id="6" name="Rectangle 3"/>
          <p:cNvSpPr txBox="1">
            <a:spLocks noChangeArrowheads="1"/>
          </p:cNvSpPr>
          <p:nvPr/>
        </p:nvSpPr>
        <p:spPr bwMode="auto">
          <a:xfrm>
            <a:off x="609600" y="6005287"/>
            <a:ext cx="7848600" cy="667657"/>
          </a:xfrm>
          <a:prstGeom prst="rect">
            <a:avLst/>
          </a:prstGeo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kern="0" dirty="0"/>
              <a:t>Construction Inspection is Required.</a:t>
            </a:r>
          </a:p>
          <a:p>
            <a:pPr marL="0" indent="0">
              <a:buNone/>
            </a:pPr>
            <a:endParaRPr lang="en-US" altLang="en-US" sz="2800" kern="0" dirty="0"/>
          </a:p>
          <a:p>
            <a:pPr marL="0" indent="0">
              <a:buNone/>
            </a:pPr>
            <a:r>
              <a:rPr lang="en-US" altLang="en-US" sz="2800" kern="0" dirty="0"/>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304800"/>
            <a:ext cx="7772400" cy="1219200"/>
          </a:xfrm>
        </p:spPr>
        <p:txBody>
          <a:bodyPr/>
          <a:lstStyle/>
          <a:p>
            <a:r>
              <a:rPr lang="en-US" altLang="en-US" sz="4000" dirty="0">
                <a:cs typeface="Arial" charset="0"/>
              </a:rPr>
              <a:t>Construction Inspection</a:t>
            </a:r>
          </a:p>
        </p:txBody>
      </p:sp>
      <p:sp>
        <p:nvSpPr>
          <p:cNvPr id="20483" name="Content Placeholder 2"/>
          <p:cNvSpPr>
            <a:spLocks noGrp="1"/>
          </p:cNvSpPr>
          <p:nvPr>
            <p:ph idx="1"/>
          </p:nvPr>
        </p:nvSpPr>
        <p:spPr bwMode="auto">
          <a:xfrm>
            <a:off x="457200" y="1600200"/>
            <a:ext cx="8229600" cy="4525963"/>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project sponsor is responsible for the </a:t>
            </a:r>
            <a:r>
              <a:rPr lang="en-US" altLang="en-US" b="1" i="1" u="sng" dirty="0">
                <a:solidFill>
                  <a:srgbClr val="FF0000"/>
                </a:solidFill>
              </a:rPr>
              <a:t>continuous</a:t>
            </a:r>
            <a:r>
              <a:rPr lang="en-US" altLang="en-US" dirty="0"/>
              <a:t> inspection of the construction.</a:t>
            </a:r>
          </a:p>
          <a:p>
            <a:endParaRPr lang="en-US" altLang="en-US" sz="1400" dirty="0"/>
          </a:p>
          <a:p>
            <a:r>
              <a:rPr lang="en-US" altLang="en-US" dirty="0"/>
              <a:t>Typically, this is done by a hired construction inspection engineering consultant/firm.</a:t>
            </a:r>
          </a:p>
          <a:p>
            <a:endParaRPr lang="en-US" altLang="en-US" sz="1400" dirty="0"/>
          </a:p>
          <a:p>
            <a:r>
              <a:rPr lang="en-US" altLang="en-US" dirty="0"/>
              <a:t>Be sure that your project budget includes this service.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bwMode="auto">
          <a:xfrm>
            <a:off x="76200" y="532856"/>
            <a:ext cx="8991600" cy="2438944"/>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2800" dirty="0"/>
              <a:t>Use the latest </a:t>
            </a:r>
            <a:r>
              <a:rPr lang="en-US" altLang="en-US" sz="2800" i="1" dirty="0"/>
              <a:t>VTrans Bike/Ped Facility Unit Cost Report:</a:t>
            </a:r>
          </a:p>
          <a:p>
            <a:pPr marL="338138" indent="-338138" eaLnBrk="1" hangingPunct="1">
              <a:lnSpc>
                <a:spcPct val="90000"/>
              </a:lnSpc>
              <a:buNone/>
            </a:pPr>
            <a:r>
              <a:rPr lang="en-US" altLang="en-US" sz="1200" i="1" dirty="0"/>
              <a:t> </a:t>
            </a:r>
            <a:r>
              <a:rPr lang="en-US" altLang="en-US" sz="2500" dirty="0">
                <a:solidFill>
                  <a:srgbClr val="0000FF"/>
                </a:solidFill>
              </a:rPr>
              <a:t>https://vtrans.vermont.gov/sites/aot/files/highway/documents/ltf/VTrans%20Path%20and%20Sidewalk%20Cost_Report_2020.pdf</a:t>
            </a:r>
          </a:p>
          <a:p>
            <a:pPr marL="338138" indent="-338138" eaLnBrk="1" hangingPunct="1">
              <a:lnSpc>
                <a:spcPct val="90000"/>
              </a:lnSpc>
              <a:buNone/>
            </a:pPr>
            <a:r>
              <a:rPr lang="en-US" altLang="en-US" sz="400" dirty="0">
                <a:solidFill>
                  <a:srgbClr val="0000FF"/>
                </a:solidFill>
              </a:rPr>
              <a:t> </a:t>
            </a:r>
          </a:p>
          <a:p>
            <a:pPr marL="338138" indent="-338138" eaLnBrk="1" hangingPunct="1">
              <a:lnSpc>
                <a:spcPct val="90000"/>
              </a:lnSpc>
              <a:buNone/>
            </a:pPr>
            <a:r>
              <a:rPr lang="en-US" altLang="en-US" sz="2800" dirty="0"/>
              <a:t>    to cross-check construction a variety of costs.</a:t>
            </a:r>
          </a:p>
          <a:p>
            <a:pPr marL="0" indent="0" eaLnBrk="1" hangingPunct="1">
              <a:lnSpc>
                <a:spcPct val="90000"/>
              </a:lnSpc>
              <a:buNone/>
            </a:pPr>
            <a:endParaRPr lang="en-US" altLang="en-US" sz="1200" dirty="0"/>
          </a:p>
        </p:txBody>
      </p:sp>
      <p:sp>
        <p:nvSpPr>
          <p:cNvPr id="23554" name="Rectangle 2"/>
          <p:cNvSpPr>
            <a:spLocks noGrp="1" noChangeArrowheads="1"/>
          </p:cNvSpPr>
          <p:nvPr>
            <p:ph type="title"/>
          </p:nvPr>
        </p:nvSpPr>
        <p:spPr>
          <a:xfrm>
            <a:off x="2019300" y="21771"/>
            <a:ext cx="5105400" cy="533400"/>
          </a:xfrm>
          <a:solidFill>
            <a:srgbClr val="0000FF">
              <a:alpha val="47000"/>
            </a:srgbClr>
          </a:solidFill>
        </p:spPr>
        <p:txBody>
          <a:bodyPr/>
          <a:lstStyle/>
          <a:p>
            <a:pPr eaLnBrk="1" hangingPunct="1"/>
            <a:r>
              <a:rPr lang="en-US" altLang="en-US" sz="4000" dirty="0"/>
              <a:t>Typical Project Costs</a:t>
            </a:r>
          </a:p>
        </p:txBody>
      </p:sp>
      <p:sp>
        <p:nvSpPr>
          <p:cNvPr id="4" name="Rectangle 3"/>
          <p:cNvSpPr txBox="1">
            <a:spLocks noChangeArrowheads="1"/>
          </p:cNvSpPr>
          <p:nvPr/>
        </p:nvSpPr>
        <p:spPr bwMode="auto">
          <a:xfrm>
            <a:off x="304800" y="3276600"/>
            <a:ext cx="8534400" cy="3276600"/>
          </a:xfrm>
          <a:prstGeom prst="rect">
            <a:avLst/>
          </a:prstGeo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US" altLang="en-US" sz="2800" kern="0" dirty="0"/>
              <a:t>Total budget should include the cost of:</a:t>
            </a:r>
          </a:p>
          <a:p>
            <a:pPr lvl="1" eaLnBrk="1" hangingPunct="1">
              <a:lnSpc>
                <a:spcPct val="90000"/>
              </a:lnSpc>
            </a:pPr>
            <a:r>
              <a:rPr lang="en-US" altLang="en-US" kern="0" dirty="0"/>
              <a:t>Engineering (roughly 20% of construction)</a:t>
            </a:r>
          </a:p>
          <a:p>
            <a:pPr lvl="1" eaLnBrk="1" hangingPunct="1">
              <a:lnSpc>
                <a:spcPct val="90000"/>
              </a:lnSpc>
            </a:pPr>
            <a:r>
              <a:rPr lang="en-US" altLang="en-US" kern="0" dirty="0"/>
              <a:t>Project Management (roughly 10% of overall)</a:t>
            </a:r>
          </a:p>
          <a:p>
            <a:pPr lvl="1" eaLnBrk="1" hangingPunct="1">
              <a:lnSpc>
                <a:spcPct val="90000"/>
              </a:lnSpc>
            </a:pPr>
            <a:r>
              <a:rPr lang="en-US" altLang="en-US" kern="0" dirty="0"/>
              <a:t>Right of Way (highly variable)</a:t>
            </a:r>
          </a:p>
          <a:p>
            <a:pPr lvl="1" eaLnBrk="1" hangingPunct="1">
              <a:lnSpc>
                <a:spcPct val="90000"/>
              </a:lnSpc>
            </a:pPr>
            <a:r>
              <a:rPr lang="en-US" altLang="en-US" kern="0" dirty="0"/>
              <a:t>Construction Inspection (10% – 20% of Constr. +/-)</a:t>
            </a:r>
          </a:p>
          <a:p>
            <a:pPr lvl="1" eaLnBrk="1" hangingPunct="1">
              <a:lnSpc>
                <a:spcPct val="90000"/>
              </a:lnSpc>
            </a:pPr>
            <a:r>
              <a:rPr lang="en-US" altLang="en-US" kern="0" dirty="0"/>
              <a:t>Construction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09800" y="76200"/>
            <a:ext cx="4800600" cy="609600"/>
          </a:xfrm>
          <a:solidFill>
            <a:srgbClr val="0000FF">
              <a:alpha val="48000"/>
            </a:srgbClr>
          </a:solidFill>
        </p:spPr>
        <p:txBody>
          <a:bodyPr/>
          <a:lstStyle/>
          <a:p>
            <a:pPr algn="ctr" eaLnBrk="1" hangingPunct="1"/>
            <a:r>
              <a:rPr lang="en-US" altLang="en-US" dirty="0"/>
              <a:t>Project Cost Example</a:t>
            </a:r>
          </a:p>
        </p:txBody>
      </p:sp>
      <p:graphicFrame>
        <p:nvGraphicFramePr>
          <p:cNvPr id="802868" name="Group 52"/>
          <p:cNvGraphicFramePr>
            <a:graphicFrameLocks noGrp="1"/>
          </p:cNvGraphicFramePr>
          <p:nvPr/>
        </p:nvGraphicFramePr>
        <p:xfrm>
          <a:off x="381000" y="762000"/>
          <a:ext cx="8458200" cy="6026502"/>
        </p:xfrm>
        <a:graphic>
          <a:graphicData uri="http://schemas.openxmlformats.org/drawingml/2006/table">
            <a:tbl>
              <a:tblPr/>
              <a:tblGrid>
                <a:gridCol w="6513467">
                  <a:extLst>
                    <a:ext uri="{9D8B030D-6E8A-4147-A177-3AD203B41FA5}">
                      <a16:colId xmlns:a16="http://schemas.microsoft.com/office/drawing/2014/main" val="20000"/>
                    </a:ext>
                  </a:extLst>
                </a:gridCol>
                <a:gridCol w="1944733">
                  <a:extLst>
                    <a:ext uri="{9D8B030D-6E8A-4147-A177-3AD203B41FA5}">
                      <a16:colId xmlns:a16="http://schemas.microsoft.com/office/drawing/2014/main" val="20001"/>
                    </a:ext>
                  </a:extLst>
                </a:gridCol>
              </a:tblGrid>
              <a:tr h="381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Times New Roman" pitchFamily="18" charset="0"/>
                          <a:cs typeface="Arial" charset="0"/>
                        </a:rPr>
                        <a:t>Project Activity</a:t>
                      </a:r>
                      <a:endParaRPr kumimoji="0" lang="en-US" sz="1600" b="0" i="0" u="none" strike="noStrike" cap="none" normalizeH="0" baseline="0" dirty="0">
                        <a:ln>
                          <a:noFill/>
                        </a:ln>
                        <a:solidFill>
                          <a:srgbClr val="FFFFFF"/>
                        </a:solidFill>
                        <a:effectLst/>
                        <a:latin typeface="Times New Roman" pitchFamily="18" charset="0"/>
                        <a:ea typeface="Times New Roman" pitchFamily="18" charset="0"/>
                        <a:cs typeface="Arial" charset="0"/>
                      </a:endParaRPr>
                    </a:p>
                  </a:txBody>
                  <a:tcPr marT="45722" marB="4572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FFFFFF"/>
                        </a:solidFill>
                        <a:effectLst/>
                        <a:latin typeface="Arial" charset="0"/>
                        <a:ea typeface="Times New Roman"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Times New Roman" pitchFamily="18" charset="0"/>
                          <a:cs typeface="Arial" charset="0"/>
                        </a:rPr>
                        <a:t>Cost</a:t>
                      </a:r>
                      <a:endParaRPr kumimoji="0" lang="en-US" sz="1600" b="0" i="0" u="none" strike="noStrike" cap="none" normalizeH="0" baseline="0" dirty="0">
                        <a:ln>
                          <a:noFill/>
                        </a:ln>
                        <a:solidFill>
                          <a:srgbClr val="FFFFFF"/>
                        </a:solidFill>
                        <a:effectLst/>
                        <a:latin typeface="Times New Roman" pitchFamily="18" charset="0"/>
                        <a:ea typeface="Times New Roman" pitchFamily="18"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764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rgbClr val="FFFFFF"/>
                          </a:solidFill>
                          <a:effectLst/>
                          <a:latin typeface="Arial" charset="0"/>
                          <a:ea typeface="Times New Roman" pitchFamily="18" charset="0"/>
                          <a:cs typeface="Arial" charset="0"/>
                        </a:rPr>
                        <a:t>Preliminary Engineering (PE)</a:t>
                      </a:r>
                      <a:r>
                        <a:rPr kumimoji="0" lang="en-US" sz="1600" b="0" i="0" u="none" strike="noStrike" cap="none" normalizeH="0" baseline="0" dirty="0">
                          <a:ln>
                            <a:noFill/>
                          </a:ln>
                          <a:solidFill>
                            <a:srgbClr val="FFFFFF"/>
                          </a:solidFill>
                          <a:effectLst/>
                          <a:latin typeface="Arial" charset="0"/>
                          <a:ea typeface="Times New Roman" pitchFamily="18" charset="0"/>
                          <a:cs typeface="Arial" charset="0"/>
                        </a:rPr>
                        <a:t> (Costs associated with planning, engineering/design, survey, permitting, public input and coordination) – Typically between 10% and 30% of the Construction Cost</a:t>
                      </a:r>
                      <a:endParaRPr kumimoji="0" lang="en-US" sz="1600" b="0" i="0" u="none" strike="noStrike" cap="none" normalizeH="0" baseline="0" dirty="0">
                        <a:ln>
                          <a:noFill/>
                        </a:ln>
                        <a:solidFill>
                          <a:srgbClr val="FFFFFF"/>
                        </a:solidFill>
                        <a:effectLst/>
                        <a:latin typeface="Times New Roman" pitchFamily="18" charset="0"/>
                        <a:ea typeface="Times New Roman" pitchFamily="18"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1" i="0" u="none" strike="noStrike" cap="none" normalizeH="0" baseline="0" dirty="0">
                        <a:ln>
                          <a:noFill/>
                        </a:ln>
                        <a:solidFill>
                          <a:srgbClr val="FFFFFF"/>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a:ln>
                            <a:noFill/>
                          </a:ln>
                          <a:solidFill>
                            <a:srgbClr val="FFFFFF"/>
                          </a:solidFill>
                          <a:effectLst/>
                          <a:latin typeface="Times New Roman" pitchFamily="18" charset="0"/>
                        </a:rPr>
                        <a:t>$25,000</a:t>
                      </a:r>
                      <a:endParaRPr kumimoji="0" lang="en-US" sz="1600" b="0" i="0" u="none" strike="noStrike" cap="none" normalizeH="0" baseline="0" dirty="0">
                        <a:ln>
                          <a:noFill/>
                        </a:ln>
                        <a:solidFill>
                          <a:srgbClr val="FFFFFF"/>
                        </a:solidFill>
                        <a:effectLst/>
                        <a:latin typeface="Times New Roman" pitchFamily="18" charset="0"/>
                      </a:endParaRPr>
                    </a:p>
                  </a:txBody>
                  <a:tcPr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1"/>
                  </a:ext>
                </a:extLst>
              </a:tr>
              <a:tr h="5989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rgbClr val="FFFFFF"/>
                          </a:solidFill>
                          <a:effectLst/>
                          <a:latin typeface="Arial" charset="0"/>
                          <a:ea typeface="Times New Roman" pitchFamily="18" charset="0"/>
                          <a:cs typeface="Arial" charset="0"/>
                        </a:rPr>
                        <a:t>Right-of-Way (ROW)</a:t>
                      </a:r>
                      <a:r>
                        <a:rPr kumimoji="0" lang="en-US" sz="1600" b="0" i="0" u="none" strike="noStrike" cap="none" normalizeH="0" baseline="0" dirty="0">
                          <a:ln>
                            <a:noFill/>
                          </a:ln>
                          <a:solidFill>
                            <a:srgbClr val="FFFFFF"/>
                          </a:solidFill>
                          <a:effectLst/>
                          <a:latin typeface="Arial" charset="0"/>
                          <a:ea typeface="Times New Roman" pitchFamily="18" charset="0"/>
                          <a:cs typeface="Arial" charset="0"/>
                        </a:rPr>
                        <a:t> (Includes cost of appraisal, land acquisition and associated legal fees.)</a:t>
                      </a:r>
                      <a:endParaRPr kumimoji="0" lang="en-US" sz="1600" b="0" i="0" u="none" strike="noStrike" cap="none" normalizeH="0" baseline="0" dirty="0">
                        <a:ln>
                          <a:noFill/>
                        </a:ln>
                        <a:solidFill>
                          <a:srgbClr val="FFFFFF"/>
                        </a:solidFill>
                        <a:effectLst/>
                        <a:latin typeface="Times New Roman" pitchFamily="18" charset="0"/>
                        <a:ea typeface="Times New Roman" pitchFamily="18"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rgbClr val="FFFFFF"/>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Times New Roman" pitchFamily="18" charset="0"/>
                        </a:rPr>
                        <a:t>$5,000</a:t>
                      </a:r>
                      <a:endParaRPr kumimoji="0" lang="en-US" sz="1600" b="0" i="0" u="none" strike="noStrike" cap="none" normalizeH="0" baseline="0" dirty="0">
                        <a:ln>
                          <a:noFill/>
                        </a:ln>
                        <a:solidFill>
                          <a:srgbClr val="FFFFFF"/>
                        </a:solidFill>
                        <a:effectLst/>
                        <a:latin typeface="Times New Roman" pitchFamily="18" charset="0"/>
                      </a:endParaRPr>
                    </a:p>
                  </a:txBody>
                  <a:tcPr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2"/>
                  </a:ext>
                </a:extLst>
              </a:tr>
              <a:tr h="4882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rgbClr val="FFFFFF"/>
                          </a:solidFill>
                          <a:effectLst/>
                          <a:latin typeface="Arial" charset="0"/>
                          <a:ea typeface="Times New Roman" pitchFamily="18" charset="0"/>
                          <a:cs typeface="Arial" charset="0"/>
                        </a:rPr>
                        <a:t>Construction</a:t>
                      </a:r>
                      <a:r>
                        <a:rPr kumimoji="0" lang="en-US" sz="1600" b="0" i="1" u="none" strike="noStrike" cap="none" normalizeH="0" baseline="0" dirty="0">
                          <a:ln>
                            <a:noFill/>
                          </a:ln>
                          <a:solidFill>
                            <a:srgbClr val="FFFFFF"/>
                          </a:solidFill>
                          <a:effectLst/>
                          <a:latin typeface="Arial" charset="0"/>
                          <a:ea typeface="Times New Roman" pitchFamily="18" charset="0"/>
                          <a:cs typeface="Arial" charset="0"/>
                        </a:rPr>
                        <a:t> </a:t>
                      </a:r>
                      <a:r>
                        <a:rPr kumimoji="0" lang="en-US" sz="1600" b="0" i="0" u="none" strike="noStrike" cap="none" normalizeH="0" baseline="0" dirty="0">
                          <a:ln>
                            <a:noFill/>
                          </a:ln>
                          <a:solidFill>
                            <a:srgbClr val="FFFFFF"/>
                          </a:solidFill>
                          <a:effectLst/>
                          <a:latin typeface="Arial" charset="0"/>
                          <a:ea typeface="Times New Roman" pitchFamily="18" charset="0"/>
                          <a:cs typeface="Arial" charset="0"/>
                        </a:rPr>
                        <a:t>(Construction costs including a reasonable contingency)</a:t>
                      </a:r>
                      <a:endParaRPr kumimoji="0" lang="en-US" sz="1600" b="0" i="0" u="none" strike="noStrike" cap="none" normalizeH="0" baseline="0" dirty="0">
                        <a:ln>
                          <a:noFill/>
                        </a:ln>
                        <a:solidFill>
                          <a:srgbClr val="FFFFFF"/>
                        </a:solidFill>
                        <a:effectLst/>
                        <a:latin typeface="Times New Roman" pitchFamily="18" charset="0"/>
                        <a:ea typeface="Times New Roman" pitchFamily="18"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Times New Roman" pitchFamily="18" charset="0"/>
                        </a:rPr>
                        <a:t>$250,000</a:t>
                      </a:r>
                    </a:p>
                  </a:txBody>
                  <a:tcPr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3"/>
                  </a:ext>
                </a:extLst>
              </a:tr>
              <a:tr h="56967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cap="none" normalizeH="0" baseline="0" dirty="0">
                          <a:ln>
                            <a:noFill/>
                          </a:ln>
                          <a:solidFill>
                            <a:srgbClr val="FFFFFF"/>
                          </a:solidFill>
                          <a:effectLst/>
                          <a:latin typeface="Arial" pitchFamily="34" charset="0"/>
                          <a:ea typeface="Times New Roman" pitchFamily="18" charset="0"/>
                          <a:cs typeface="Arial" pitchFamily="34" charset="0"/>
                        </a:rPr>
                        <a:t>Construction Inspection</a:t>
                      </a:r>
                      <a:r>
                        <a:rPr kumimoji="0" lang="en-US" sz="1600" b="0" i="1" u="none" strike="noStrike" cap="none" normalizeH="0" baseline="0" dirty="0">
                          <a:ln>
                            <a:noFill/>
                          </a:ln>
                          <a:solidFill>
                            <a:srgbClr val="FFFFFF"/>
                          </a:solidFill>
                          <a:effectLst/>
                          <a:latin typeface="Arial" pitchFamily="34" charset="0"/>
                          <a:ea typeface="Times New Roman" pitchFamily="18" charset="0"/>
                          <a:cs typeface="Arial" pitchFamily="34" charset="0"/>
                        </a:rPr>
                        <a:t> </a:t>
                      </a:r>
                      <a:r>
                        <a:rPr kumimoji="0" lang="en-US" sz="1600" b="0" i="0" u="none" strike="noStrike" cap="none" normalizeH="0" baseline="0" dirty="0">
                          <a:ln>
                            <a:noFill/>
                          </a:ln>
                          <a:solidFill>
                            <a:srgbClr val="FFFFFF"/>
                          </a:solidFill>
                          <a:effectLst/>
                          <a:latin typeface="Arial" pitchFamily="34" charset="0"/>
                          <a:ea typeface="Times New Roman" pitchFamily="18" charset="0"/>
                          <a:cs typeface="Arial" pitchFamily="34" charset="0"/>
                        </a:rPr>
                        <a:t>(Cost to provide oversight during construction – typically 10% to 20% of Construction cost)</a:t>
                      </a:r>
                      <a:endParaRPr kumimoji="0" lang="en-US" sz="1600" b="0" i="0" u="none" strike="noStrike" cap="none" normalizeH="0" baseline="0" dirty="0">
                        <a:ln>
                          <a:noFill/>
                        </a:ln>
                        <a:solidFill>
                          <a:srgbClr val="FFFFFF"/>
                        </a:solidFill>
                        <a:effectLst/>
                        <a:latin typeface="Times New Roman" pitchFamily="18" charset="0"/>
                        <a:ea typeface="Times New Roman" pitchFamily="18"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Times New Roman" pitchFamily="18" charset="0"/>
                        </a:rPr>
                        <a:t>$30,000</a:t>
                      </a:r>
                    </a:p>
                  </a:txBody>
                  <a:tcPr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4"/>
                  </a:ext>
                </a:extLst>
              </a:tr>
              <a:tr h="6510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rgbClr val="FFFFFF"/>
                          </a:solidFill>
                          <a:effectLst/>
                          <a:latin typeface="Arial" charset="0"/>
                          <a:ea typeface="Times New Roman" pitchFamily="18" charset="0"/>
                          <a:cs typeface="Arial" charset="0"/>
                        </a:rPr>
                        <a:t>Administration</a:t>
                      </a:r>
                      <a:r>
                        <a:rPr kumimoji="0" lang="en-US" sz="1600" b="0" i="1" u="none" strike="noStrike" cap="none" normalizeH="0" baseline="0" dirty="0">
                          <a:ln>
                            <a:noFill/>
                          </a:ln>
                          <a:solidFill>
                            <a:srgbClr val="FFFFFF"/>
                          </a:solidFill>
                          <a:effectLst/>
                          <a:latin typeface="Arial" charset="0"/>
                          <a:ea typeface="Times New Roman" pitchFamily="18" charset="0"/>
                          <a:cs typeface="Arial" charset="0"/>
                        </a:rPr>
                        <a:t> </a:t>
                      </a:r>
                      <a:r>
                        <a:rPr kumimoji="0" lang="en-US" sz="1600" b="0" i="0" u="none" strike="noStrike" cap="none" normalizeH="0" baseline="0" dirty="0">
                          <a:ln>
                            <a:noFill/>
                          </a:ln>
                          <a:solidFill>
                            <a:srgbClr val="FFFFFF"/>
                          </a:solidFill>
                          <a:effectLst/>
                          <a:latin typeface="Arial" charset="0"/>
                          <a:ea typeface="Times New Roman" pitchFamily="18" charset="0"/>
                          <a:cs typeface="Arial" charset="0"/>
                        </a:rPr>
                        <a:t>(Cost associated with municipal oversight of the project, estimated to be a minimum of 10% of total PE, ROW and Construction phases.)</a:t>
                      </a:r>
                      <a:endParaRPr kumimoji="0" lang="en-US" sz="1600" b="0" i="0" u="none" strike="noStrike" cap="none" normalizeH="0" baseline="0" dirty="0">
                        <a:ln>
                          <a:noFill/>
                        </a:ln>
                        <a:solidFill>
                          <a:srgbClr val="FFFFFF"/>
                        </a:solidFill>
                        <a:effectLst/>
                        <a:latin typeface="Times New Roman" pitchFamily="18" charset="0"/>
                        <a:ea typeface="Times New Roman" pitchFamily="18"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Times New Roman" pitchFamily="18" charset="0"/>
                        </a:rPr>
                        <a:t>$30,000</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FFFFFF"/>
                        </a:solidFill>
                        <a:effectLst/>
                        <a:latin typeface="Times New Roman" pitchFamily="18" charset="0"/>
                      </a:endParaRPr>
                    </a:p>
                  </a:txBody>
                  <a:tcPr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5"/>
                  </a:ext>
                </a:extLst>
              </a:tr>
              <a:tr h="5533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rgbClr val="FFFFFF"/>
                          </a:solidFill>
                          <a:effectLst/>
                          <a:latin typeface="Arial" charset="0"/>
                          <a:ea typeface="Times New Roman" pitchFamily="18" charset="0"/>
                          <a:cs typeface="Arial" charset="0"/>
                        </a:rPr>
                        <a:t>Other </a:t>
                      </a:r>
                      <a:r>
                        <a:rPr kumimoji="0" lang="en-US" sz="1600" b="0" i="1" u="none" strike="noStrike" cap="none" normalizeH="0" baseline="0" dirty="0">
                          <a:ln>
                            <a:noFill/>
                          </a:ln>
                          <a:solidFill>
                            <a:srgbClr val="FFFFFF"/>
                          </a:solidFill>
                          <a:effectLst/>
                          <a:latin typeface="Arial" charset="0"/>
                          <a:ea typeface="Times New Roman" pitchFamily="18" charset="0"/>
                          <a:cs typeface="Arial" charset="0"/>
                        </a:rPr>
                        <a:t>(Please explain)</a:t>
                      </a:r>
                      <a:endParaRPr kumimoji="0" lang="en-US" sz="1600" b="0" i="0" u="none" strike="noStrike" cap="none" normalizeH="0" baseline="0" dirty="0">
                        <a:ln>
                          <a:noFill/>
                        </a:ln>
                        <a:solidFill>
                          <a:srgbClr val="FFFFFF"/>
                        </a:solidFill>
                        <a:effectLst/>
                        <a:latin typeface="Times New Roman" pitchFamily="18" charset="0"/>
                        <a:ea typeface="Times New Roman" pitchFamily="18"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FFFFFF"/>
                        </a:solidFill>
                        <a:effectLst/>
                        <a:latin typeface="Times New Roman" pitchFamily="18" charset="0"/>
                      </a:endParaRPr>
                    </a:p>
                  </a:txBody>
                  <a:tcPr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6"/>
                  </a:ext>
                </a:extLst>
              </a:tr>
              <a:tr h="55990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rgbClr val="FFFFFF"/>
                          </a:solidFill>
                          <a:effectLst/>
                          <a:latin typeface="Arial" charset="0"/>
                          <a:ea typeface="Times New Roman" pitchFamily="18" charset="0"/>
                          <a:cs typeface="Arial" charset="0"/>
                        </a:rPr>
                        <a:t>Total</a:t>
                      </a:r>
                      <a:endParaRPr kumimoji="0" lang="en-US" sz="1600" b="0" i="0" u="none" strike="noStrike" cap="none" normalizeH="0" baseline="0" dirty="0">
                        <a:ln>
                          <a:noFill/>
                        </a:ln>
                        <a:solidFill>
                          <a:srgbClr val="FFFFFF"/>
                        </a:solidFill>
                        <a:effectLst/>
                        <a:latin typeface="Times New Roman" pitchFamily="18" charset="0"/>
                        <a:ea typeface="Times New Roman" pitchFamily="18"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Times New Roman" pitchFamily="18" charset="0"/>
                        </a:rPr>
                        <a:t>$340,000</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FFFFFF"/>
                        </a:solidFill>
                        <a:effectLst/>
                        <a:latin typeface="Times New Roman" pitchFamily="18" charset="0"/>
                      </a:endParaRPr>
                    </a:p>
                  </a:txBody>
                  <a:tcPr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7"/>
                  </a:ext>
                </a:extLst>
              </a:tr>
              <a:tr h="41701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FFFF"/>
                          </a:solidFill>
                          <a:effectLst/>
                          <a:latin typeface="Times New Roman" pitchFamily="18" charset="0"/>
                          <a:ea typeface="Times New Roman" pitchFamily="18" charset="0"/>
                          <a:cs typeface="Arial" charset="0"/>
                        </a:rPr>
                        <a:t>Federal Dollars requested in Application (0.8 * $340,000)</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Times New Roman" pitchFamily="18" charset="0"/>
                        </a:rPr>
                        <a:t>$272,000</a:t>
                      </a:r>
                    </a:p>
                  </a:txBody>
                  <a:tcPr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8"/>
                  </a:ext>
                </a:extLst>
              </a:tr>
              <a:tr h="41701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FFFF"/>
                          </a:solidFill>
                          <a:effectLst/>
                          <a:latin typeface="Times New Roman" pitchFamily="18" charset="0"/>
                          <a:ea typeface="Times New Roman" pitchFamily="18" charset="0"/>
                          <a:cs typeface="Arial" charset="0"/>
                        </a:rPr>
                        <a:t>Local Match (0.2 * $340,000)</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Times New Roman" pitchFamily="18" charset="0"/>
                        </a:rPr>
                        <a:t>$68,000</a:t>
                      </a:r>
                    </a:p>
                  </a:txBody>
                  <a:tcPr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9"/>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62000" y="152400"/>
            <a:ext cx="7467600" cy="990600"/>
          </a:xfrm>
        </p:spPr>
        <p:txBody>
          <a:bodyPr/>
          <a:lstStyle/>
          <a:p>
            <a:pPr eaLnBrk="1" hangingPunct="1"/>
            <a:r>
              <a:rPr lang="en-US" altLang="en-US" sz="4000" dirty="0"/>
              <a:t>Scoping Study Costs</a:t>
            </a:r>
          </a:p>
        </p:txBody>
      </p:sp>
      <p:sp>
        <p:nvSpPr>
          <p:cNvPr id="25603" name="Rectangle 3"/>
          <p:cNvSpPr>
            <a:spLocks noGrp="1" noChangeArrowheads="1"/>
          </p:cNvSpPr>
          <p:nvPr>
            <p:ph idx="1"/>
          </p:nvPr>
        </p:nvSpPr>
        <p:spPr bwMode="auto">
          <a:xfrm>
            <a:off x="381000" y="1295400"/>
            <a:ext cx="82296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spcAft>
                <a:spcPts val="1200"/>
              </a:spcAft>
            </a:pPr>
            <a:r>
              <a:rPr lang="en-US" altLang="en-US" dirty="0"/>
              <a:t>Scoping studies typically cost between $40,000 and $70,000 (total).</a:t>
            </a:r>
            <a:endParaRPr lang="en-US" altLang="en-US" sz="2800" dirty="0"/>
          </a:p>
          <a:p>
            <a:pPr marL="0" indent="0" eaLnBrk="1" hangingPunct="1">
              <a:lnSpc>
                <a:spcPct val="90000"/>
              </a:lnSpc>
              <a:spcAft>
                <a:spcPts val="1200"/>
              </a:spcAft>
              <a:buNone/>
            </a:pPr>
            <a:endParaRPr lang="en-US" altLang="en-US" dirty="0"/>
          </a:p>
        </p:txBody>
      </p:sp>
      <p:sp>
        <p:nvSpPr>
          <p:cNvPr id="4" name="Rectangle 3"/>
          <p:cNvSpPr txBox="1">
            <a:spLocks noChangeArrowheads="1"/>
          </p:cNvSpPr>
          <p:nvPr/>
        </p:nvSpPr>
        <p:spPr bwMode="auto">
          <a:xfrm>
            <a:off x="381000" y="4419600"/>
            <a:ext cx="8229600" cy="1524000"/>
          </a:xfrm>
          <a:prstGeom prst="rect">
            <a:avLst/>
          </a:prstGeo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spcAft>
                <a:spcPts val="1200"/>
              </a:spcAft>
            </a:pPr>
            <a:r>
              <a:rPr lang="en-US" altLang="en-US" kern="0" dirty="0"/>
              <a:t>Expected to follow the outline developed by VTrans and to use professional engineers/planners.</a:t>
            </a:r>
          </a:p>
        </p:txBody>
      </p:sp>
      <p:sp>
        <p:nvSpPr>
          <p:cNvPr id="5" name="Rectangle 3"/>
          <p:cNvSpPr txBox="1">
            <a:spLocks noChangeArrowheads="1"/>
          </p:cNvSpPr>
          <p:nvPr/>
        </p:nvSpPr>
        <p:spPr bwMode="auto">
          <a:xfrm>
            <a:off x="381000" y="2686050"/>
            <a:ext cx="8229600" cy="1524000"/>
          </a:xfrm>
          <a:prstGeom prst="rect">
            <a:avLst/>
          </a:prstGeo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spcAft>
                <a:spcPts val="1200"/>
              </a:spcAft>
            </a:pPr>
            <a:r>
              <a:rPr lang="en-US" altLang="en-US" kern="0" dirty="0"/>
              <a:t>Cost depends on the number of alternatives to be evaluated and/or the extent of the geographic area covered by the study.</a:t>
            </a:r>
            <a:endParaRPr lang="en-US" altLang="en-US" sz="2800" kern="0" dirty="0"/>
          </a:p>
          <a:p>
            <a:pPr marL="0" indent="0" eaLnBrk="1" hangingPunct="1">
              <a:lnSpc>
                <a:spcPct val="90000"/>
              </a:lnSpc>
              <a:spcAft>
                <a:spcPts val="1200"/>
              </a:spcAft>
              <a:buNone/>
            </a:pPr>
            <a:endParaRPr lang="en-US" altLang="en-US" kern="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b="1" dirty="0"/>
              <a:t>Eligible Local Match</a:t>
            </a:r>
          </a:p>
        </p:txBody>
      </p:sp>
      <p:sp>
        <p:nvSpPr>
          <p:cNvPr id="26627" name="Content Placeholder 2"/>
          <p:cNvSpPr>
            <a:spLocks noGrp="1"/>
          </p:cNvSpPr>
          <p:nvPr>
            <p:ph idx="1"/>
          </p:nvPr>
        </p:nvSpPr>
        <p:spPr bwMode="auto">
          <a:xfrm>
            <a:off x="838200" y="1371600"/>
            <a:ext cx="7772400" cy="34290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90000"/>
              </a:lnSpc>
            </a:pPr>
            <a:r>
              <a:rPr lang="en-US" altLang="en-US" dirty="0"/>
              <a:t>Direct Payment from Sponsor </a:t>
            </a:r>
          </a:p>
          <a:p>
            <a:pPr lvl="1">
              <a:lnSpc>
                <a:spcPct val="90000"/>
              </a:lnSpc>
            </a:pPr>
            <a:r>
              <a:rPr lang="en-US" altLang="en-US" dirty="0"/>
              <a:t>Local ARPA funding </a:t>
            </a:r>
            <a:r>
              <a:rPr lang="en-US" altLang="en-US" dirty="0" err="1"/>
              <a:t>alllowed</a:t>
            </a:r>
            <a:endParaRPr lang="en-US" altLang="en-US" i="1" dirty="0"/>
          </a:p>
          <a:p>
            <a:pPr>
              <a:lnSpc>
                <a:spcPct val="90000"/>
              </a:lnSpc>
            </a:pPr>
            <a:endParaRPr lang="en-US" altLang="en-US" sz="800" dirty="0"/>
          </a:p>
          <a:p>
            <a:pPr>
              <a:lnSpc>
                <a:spcPct val="90000"/>
              </a:lnSpc>
            </a:pPr>
            <a:r>
              <a:rPr lang="en-US" altLang="en-US" u="sng" dirty="0"/>
              <a:t>Donated</a:t>
            </a:r>
            <a:r>
              <a:rPr lang="en-US" altLang="en-US" dirty="0"/>
              <a:t> materials or services </a:t>
            </a:r>
            <a:r>
              <a:rPr lang="en-US" altLang="en-US" i="1" dirty="0"/>
              <a:t>(but must be pre-approved). </a:t>
            </a:r>
            <a:r>
              <a:rPr lang="en-US" altLang="en-US" dirty="0"/>
              <a:t>Must be found to be necessary for the project.  </a:t>
            </a:r>
          </a:p>
          <a:p>
            <a:pPr>
              <a:lnSpc>
                <a:spcPct val="90000"/>
              </a:lnSpc>
            </a:pPr>
            <a:endParaRPr lang="en-US" altLang="en-US" sz="800" dirty="0"/>
          </a:p>
          <a:p>
            <a:pPr>
              <a:lnSpc>
                <a:spcPct val="90000"/>
              </a:lnSpc>
            </a:pPr>
            <a:r>
              <a:rPr lang="en-US" altLang="en-US" dirty="0"/>
              <a:t>The value of </a:t>
            </a:r>
            <a:r>
              <a:rPr lang="en-US" altLang="en-US" u="sng" dirty="0"/>
              <a:t>donated</a:t>
            </a:r>
            <a:r>
              <a:rPr lang="en-US" altLang="en-US" dirty="0"/>
              <a:t> Right-of-Way</a:t>
            </a:r>
            <a:endParaRPr lang="en-US" altLang="en-US" i="1" dirty="0"/>
          </a:p>
          <a:p>
            <a:pPr>
              <a:lnSpc>
                <a:spcPct val="90000"/>
              </a:lnSpc>
            </a:pPr>
            <a:endParaRPr lang="en-US" altLang="en-US" sz="800" i="1" dirty="0"/>
          </a:p>
          <a:p>
            <a:pPr marL="0" indent="0">
              <a:lnSpc>
                <a:spcPct val="90000"/>
              </a:lnSpc>
              <a:buNone/>
            </a:pPr>
            <a:endParaRPr lang="en-US" altLang="en-US" dirty="0"/>
          </a:p>
          <a:p>
            <a:pPr lvl="1">
              <a:lnSpc>
                <a:spcPct val="90000"/>
              </a:lnSpc>
            </a:pPr>
            <a:endParaRPr lang="en-US" altLang="en-US" i="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85800" y="304800"/>
            <a:ext cx="7772400" cy="990600"/>
          </a:xfrm>
          <a:solidFill>
            <a:srgbClr val="0000FF">
              <a:alpha val="33000"/>
            </a:srgbClr>
          </a:solidFill>
        </p:spPr>
        <p:txBody>
          <a:bodyPr/>
          <a:lstStyle/>
          <a:p>
            <a:r>
              <a:rPr lang="en-US" altLang="en-US" b="1" dirty="0"/>
              <a:t>    Non-Eligible Local Match</a:t>
            </a:r>
          </a:p>
        </p:txBody>
      </p:sp>
      <p:sp>
        <p:nvSpPr>
          <p:cNvPr id="27651" name="Content Placeholder 2"/>
          <p:cNvSpPr>
            <a:spLocks noGrp="1"/>
          </p:cNvSpPr>
          <p:nvPr>
            <p:ph idx="1"/>
          </p:nvPr>
        </p:nvSpPr>
        <p:spPr bwMode="auto">
          <a:xfrm>
            <a:off x="304800" y="1600200"/>
            <a:ext cx="8458200" cy="44196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Cannot be other FHWA funds.  Any federal funds from other grant sources are typically not allowed.</a:t>
            </a:r>
          </a:p>
          <a:p>
            <a:pPr marL="0" indent="0">
              <a:buNone/>
            </a:pPr>
            <a:endParaRPr lang="en-US" altLang="en-US" sz="2000" dirty="0"/>
          </a:p>
          <a:p>
            <a:pPr>
              <a:lnSpc>
                <a:spcPct val="90000"/>
              </a:lnSpc>
            </a:pPr>
            <a:r>
              <a:rPr lang="en-US" altLang="en-US" dirty="0"/>
              <a:t>Costs incurred prior to having an executed agreement with the Agency</a:t>
            </a:r>
          </a:p>
          <a:p>
            <a:pPr>
              <a:lnSpc>
                <a:spcPct val="90000"/>
              </a:lnSpc>
            </a:pPr>
            <a:endParaRPr lang="en-US" altLang="en-US" sz="2000" dirty="0"/>
          </a:p>
          <a:p>
            <a:pPr>
              <a:lnSpc>
                <a:spcPct val="90000"/>
              </a:lnSpc>
            </a:pPr>
            <a:r>
              <a:rPr lang="en-US" altLang="en-US" dirty="0"/>
              <a:t>Pre-application costs are not eligible</a:t>
            </a:r>
          </a:p>
          <a:p>
            <a:pPr>
              <a:lnSpc>
                <a:spcPct val="90000"/>
              </a:lnSpc>
              <a:buFontTx/>
              <a:buNone/>
            </a:pPr>
            <a:endParaRPr lang="en-US" altLang="en-US" dirty="0"/>
          </a:p>
          <a:p>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3400" y="228600"/>
            <a:ext cx="8153400" cy="914400"/>
          </a:xfrm>
          <a:solidFill>
            <a:srgbClr val="0000FF">
              <a:alpha val="49000"/>
            </a:srgbClr>
          </a:solidFill>
        </p:spPr>
        <p:txBody>
          <a:bodyPr rtlCol="0">
            <a:normAutofit/>
          </a:bodyPr>
          <a:lstStyle/>
          <a:p>
            <a:pPr fontAlgn="auto">
              <a:spcAft>
                <a:spcPts val="0"/>
              </a:spcAft>
              <a:defRPr/>
            </a:pPr>
            <a:r>
              <a:rPr lang="en-US" b="1" u="sng" dirty="0">
                <a:latin typeface="+mn-lt"/>
              </a:rPr>
              <a:t>Regional Planning Commission Support</a:t>
            </a:r>
          </a:p>
        </p:txBody>
      </p:sp>
      <p:sp>
        <p:nvSpPr>
          <p:cNvPr id="28675" name="Rectangle 3"/>
          <p:cNvSpPr>
            <a:spLocks noGrp="1" noChangeArrowheads="1"/>
          </p:cNvSpPr>
          <p:nvPr>
            <p:ph idx="1"/>
          </p:nvPr>
        </p:nvSpPr>
        <p:spPr bwMode="auto">
          <a:xfrm>
            <a:off x="533400" y="1676400"/>
            <a:ext cx="8153400" cy="4038600"/>
          </a:xfrm>
          <a:solidFill>
            <a:srgbClr val="0000FF">
              <a:alpha val="55000"/>
            </a:srgbClr>
          </a:solidFill>
        </p:spPr>
        <p:txBody>
          <a:bodyPr vert="horz" wrap="square" lIns="91440" tIns="45720" rIns="91440" bIns="45720" numCol="1" anchor="t" anchorCtr="0" compatLnSpc="1">
            <a:prstTxWarp prst="textNoShape">
              <a:avLst/>
            </a:prstTxWarp>
          </a:bodyPr>
          <a:lstStyle/>
          <a:p>
            <a:endParaRPr lang="en-US" altLang="en-US" sz="800" dirty="0">
              <a:solidFill>
                <a:srgbClr val="FFFFFF"/>
              </a:solidFill>
            </a:endParaRPr>
          </a:p>
          <a:p>
            <a:r>
              <a:rPr lang="en-US" altLang="en-US" dirty="0">
                <a:solidFill>
                  <a:srgbClr val="FFFFFF"/>
                </a:solidFill>
              </a:rPr>
              <a:t>A letter of support is required from the Regional Planning Commission for each application. </a:t>
            </a:r>
          </a:p>
          <a:p>
            <a:pPr marL="0" indent="0">
              <a:buNone/>
            </a:pPr>
            <a:endParaRPr lang="en-US" altLang="en-US" sz="1400" dirty="0">
              <a:solidFill>
                <a:srgbClr val="FFFFFF"/>
              </a:solidFill>
            </a:endParaRPr>
          </a:p>
          <a:p>
            <a:r>
              <a:rPr lang="en-US" altLang="en-US" dirty="0">
                <a:solidFill>
                  <a:srgbClr val="FFFFFF"/>
                </a:solidFill>
              </a:rPr>
              <a:t>All projects must conform with the Regional Transportation Plan.</a:t>
            </a:r>
          </a:p>
          <a:p>
            <a:endParaRPr lang="en-US" alt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solidFill>
            <a:srgbClr val="0000FF">
              <a:alpha val="51000"/>
            </a:srgbClr>
          </a:solidFill>
        </p:spPr>
        <p:txBody>
          <a:bodyPr rtlCol="0">
            <a:normAutofit/>
          </a:bodyPr>
          <a:lstStyle/>
          <a:p>
            <a:pPr algn="ctr" fontAlgn="auto">
              <a:spcAft>
                <a:spcPts val="0"/>
              </a:spcAft>
              <a:defRPr/>
            </a:pPr>
            <a:r>
              <a:rPr lang="en-US" b="1" dirty="0">
                <a:latin typeface="+mn-lt"/>
              </a:rPr>
              <a:t>District Transportation Administrator (DTA)</a:t>
            </a:r>
          </a:p>
        </p:txBody>
      </p:sp>
      <p:sp>
        <p:nvSpPr>
          <p:cNvPr id="29699" name="Rectangle 3"/>
          <p:cNvSpPr>
            <a:spLocks noGrp="1" noChangeArrowheads="1"/>
          </p:cNvSpPr>
          <p:nvPr>
            <p:ph idx="1"/>
          </p:nvPr>
        </p:nvSpPr>
        <p:spPr bwMode="auto">
          <a:xfrm>
            <a:off x="685800" y="2286000"/>
            <a:ext cx="7772400" cy="3810000"/>
          </a:xfrm>
          <a:solidFill>
            <a:srgbClr val="0000FF">
              <a:alpha val="50000"/>
            </a:srgbClr>
          </a:solidFill>
        </p:spPr>
        <p:txBody>
          <a:bodyPr vert="horz" wrap="square" lIns="91440" tIns="45720" rIns="91440" bIns="45720" numCol="1" anchor="t" anchorCtr="0" compatLnSpc="1">
            <a:prstTxWarp prst="textNoShape">
              <a:avLst/>
            </a:prstTxWarp>
          </a:bodyPr>
          <a:lstStyle/>
          <a:p>
            <a:pPr>
              <a:lnSpc>
                <a:spcPct val="90000"/>
              </a:lnSpc>
              <a:buFontTx/>
              <a:buNone/>
            </a:pPr>
            <a:r>
              <a:rPr lang="en-US" altLang="en-US" dirty="0">
                <a:solidFill>
                  <a:schemeClr val="bg1"/>
                </a:solidFill>
              </a:rPr>
              <a:t>If your project is within or directly adjacent to a State maintained Highway…</a:t>
            </a:r>
          </a:p>
          <a:p>
            <a:pPr>
              <a:lnSpc>
                <a:spcPct val="90000"/>
              </a:lnSpc>
              <a:buFontTx/>
              <a:buNone/>
            </a:pPr>
            <a:endParaRPr lang="en-US" altLang="en-US" dirty="0">
              <a:solidFill>
                <a:schemeClr val="bg1"/>
              </a:solidFill>
            </a:endParaRPr>
          </a:p>
          <a:p>
            <a:pPr>
              <a:lnSpc>
                <a:spcPct val="90000"/>
              </a:lnSpc>
            </a:pPr>
            <a:r>
              <a:rPr lang="en-US" altLang="en-US" dirty="0">
                <a:solidFill>
                  <a:schemeClr val="bg1"/>
                </a:solidFill>
              </a:rPr>
              <a:t>You must document notifying your VTrans District Transportation Administrator about your project and include any comments in your application.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3400" y="228600"/>
            <a:ext cx="8153400" cy="914400"/>
          </a:xfrm>
          <a:solidFill>
            <a:srgbClr val="0000FF">
              <a:alpha val="49000"/>
            </a:srgbClr>
          </a:solidFill>
        </p:spPr>
        <p:txBody>
          <a:bodyPr rtlCol="0">
            <a:normAutofit/>
          </a:bodyPr>
          <a:lstStyle/>
          <a:p>
            <a:pPr fontAlgn="auto">
              <a:spcAft>
                <a:spcPts val="0"/>
              </a:spcAft>
              <a:defRPr/>
            </a:pPr>
            <a:r>
              <a:rPr lang="en-US" b="1" u="sng" dirty="0">
                <a:latin typeface="+mn-lt"/>
              </a:rPr>
              <a:t>Regional Planning Commission Support</a:t>
            </a:r>
          </a:p>
        </p:txBody>
      </p:sp>
      <p:sp>
        <p:nvSpPr>
          <p:cNvPr id="28675" name="Rectangle 3"/>
          <p:cNvSpPr>
            <a:spLocks noGrp="1" noChangeArrowheads="1"/>
          </p:cNvSpPr>
          <p:nvPr>
            <p:ph idx="1"/>
          </p:nvPr>
        </p:nvSpPr>
        <p:spPr bwMode="auto">
          <a:xfrm>
            <a:off x="533400" y="1676400"/>
            <a:ext cx="8153400" cy="4038600"/>
          </a:xfrm>
          <a:solidFill>
            <a:srgbClr val="0000FF">
              <a:alpha val="55000"/>
            </a:srgbClr>
          </a:solidFill>
        </p:spPr>
        <p:txBody>
          <a:bodyPr vert="horz" wrap="square" lIns="91440" tIns="45720" rIns="91440" bIns="45720" numCol="1" anchor="t" anchorCtr="0" compatLnSpc="1">
            <a:prstTxWarp prst="textNoShape">
              <a:avLst/>
            </a:prstTxWarp>
          </a:bodyPr>
          <a:lstStyle/>
          <a:p>
            <a:endParaRPr lang="en-US" altLang="en-US" sz="800" dirty="0">
              <a:solidFill>
                <a:srgbClr val="FFFFFF"/>
              </a:solidFill>
            </a:endParaRPr>
          </a:p>
          <a:p>
            <a:r>
              <a:rPr lang="en-US" altLang="en-US" dirty="0">
                <a:solidFill>
                  <a:srgbClr val="FFFFFF"/>
                </a:solidFill>
              </a:rPr>
              <a:t>A letter of support is required from the Regional Planning Commission for each application. </a:t>
            </a:r>
          </a:p>
          <a:p>
            <a:pPr marL="0" indent="0">
              <a:buNone/>
            </a:pPr>
            <a:endParaRPr lang="en-US" altLang="en-US" sz="1400" dirty="0">
              <a:solidFill>
                <a:srgbClr val="FFFFFF"/>
              </a:solidFill>
            </a:endParaRPr>
          </a:p>
          <a:p>
            <a:r>
              <a:rPr lang="en-US" altLang="en-US" dirty="0">
                <a:solidFill>
                  <a:srgbClr val="FFFFFF"/>
                </a:solidFill>
              </a:rPr>
              <a:t>All projects must conform with the Regional Transportation Plan.</a:t>
            </a:r>
          </a:p>
          <a:p>
            <a:endParaRPr lang="en-US" alt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bwMode="auto">
          <a:xfrm>
            <a:off x="304800" y="457200"/>
            <a:ext cx="8534400" cy="61722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endParaRPr lang="en-US" sz="1800" b="0" i="0" u="none" strike="noStrike" baseline="0" dirty="0">
              <a:solidFill>
                <a:srgbClr val="000000"/>
              </a:solidFill>
              <a:latin typeface="Times New Roman" panose="02020603050405020304" pitchFamily="18" charset="0"/>
            </a:endParaRPr>
          </a:p>
          <a:p>
            <a:r>
              <a:rPr lang="en-US" sz="2600" b="0" i="0" u="none" strike="noStrike" baseline="0" dirty="0">
                <a:solidFill>
                  <a:srgbClr val="000000"/>
                </a:solidFill>
              </a:rPr>
              <a:t>Transportation Alternatives (TA) Set-Aside from the Surface Transportation Block Grant Program (STBG) (23 U.S.C. 133(h)) under the Infrastructure Investment and Jobs Act (Pub. L. 117-58, also known as the “</a:t>
            </a:r>
            <a:r>
              <a:rPr lang="en-US" sz="2600" b="0" i="0" u="none" strike="noStrike" baseline="0" dirty="0">
                <a:solidFill>
                  <a:srgbClr val="0562C1"/>
                </a:solidFill>
              </a:rPr>
              <a:t>Bipartisan Infrastructure Law</a:t>
            </a:r>
            <a:r>
              <a:rPr lang="en-US" sz="2600" b="0" i="0" u="none" strike="noStrike" baseline="0" dirty="0">
                <a:solidFill>
                  <a:srgbClr val="000000"/>
                </a:solidFill>
              </a:rPr>
              <a:t>” (BIL)). </a:t>
            </a:r>
          </a:p>
          <a:p>
            <a:endParaRPr lang="en-US" sz="1800" dirty="0">
              <a:solidFill>
                <a:srgbClr val="000000"/>
              </a:solidFill>
            </a:endParaRPr>
          </a:p>
          <a:p>
            <a:r>
              <a:rPr lang="en-US" altLang="en-US" sz="2600" dirty="0"/>
              <a:t>Approximately $4.3 million in federal dollars to be awarded.</a:t>
            </a:r>
            <a:endParaRPr lang="en-US" sz="2600" dirty="0"/>
          </a:p>
          <a:p>
            <a:endParaRPr lang="en-US" sz="1800" b="0" i="0" u="none" strike="noStrike" baseline="0" dirty="0">
              <a:solidFill>
                <a:srgbClr val="000000"/>
              </a:solidFill>
            </a:endParaRPr>
          </a:p>
          <a:p>
            <a:r>
              <a:rPr lang="en-US" sz="2600" dirty="0"/>
              <a:t>50% of grant program funds, shall be reserved for municipalities for </a:t>
            </a:r>
            <a:r>
              <a:rPr lang="en-US" sz="2600" b="1" dirty="0"/>
              <a:t>Environmental Mitigation </a:t>
            </a:r>
            <a:r>
              <a:rPr lang="en-US" sz="2600" dirty="0"/>
              <a:t>projects relating to stormwater and highways, including eligible salt and sand shed projects</a:t>
            </a:r>
          </a:p>
          <a:p>
            <a:endParaRPr lang="en-US" sz="2600" dirty="0"/>
          </a:p>
          <a:p>
            <a:pPr marL="0" indent="0">
              <a:buNone/>
            </a:pP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667000" y="152400"/>
            <a:ext cx="3352800" cy="685800"/>
          </a:xfrm>
          <a:solidFill>
            <a:srgbClr val="0000FF">
              <a:alpha val="55000"/>
            </a:srgbClr>
          </a:solidFill>
        </p:spPr>
        <p:txBody>
          <a:bodyPr/>
          <a:lstStyle/>
          <a:p>
            <a:r>
              <a:rPr lang="en-US" altLang="en-US" dirty="0"/>
              <a:t>Requirements</a:t>
            </a:r>
          </a:p>
        </p:txBody>
      </p:sp>
      <p:sp>
        <p:nvSpPr>
          <p:cNvPr id="32771" name="Content Placeholder 2"/>
          <p:cNvSpPr>
            <a:spLocks noGrp="1"/>
          </p:cNvSpPr>
          <p:nvPr>
            <p:ph idx="1"/>
          </p:nvPr>
        </p:nvSpPr>
        <p:spPr bwMode="auto">
          <a:xfrm>
            <a:off x="175846" y="990600"/>
            <a:ext cx="8792308" cy="50292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endParaRPr lang="en-US" sz="1800" b="0" i="0" u="none" strike="noStrike" baseline="0" dirty="0">
              <a:solidFill>
                <a:srgbClr val="000000"/>
              </a:solidFill>
              <a:latin typeface="Trebuchet MS" panose="020B0603020202020204" pitchFamily="34" charset="0"/>
            </a:endParaRPr>
          </a:p>
          <a:p>
            <a:pPr marR="116460" algn="l"/>
            <a:r>
              <a:rPr lang="en-US" b="0" i="0" u="none" strike="noStrike" baseline="0" dirty="0">
                <a:solidFill>
                  <a:srgbClr val="3D3D3D"/>
                </a:solidFill>
              </a:rPr>
              <a:t>Buy America (steel &amp; </a:t>
            </a:r>
            <a:r>
              <a:rPr lang="en-US" b="0" i="0" u="none" strike="noStrike" baseline="0" dirty="0" err="1">
                <a:solidFill>
                  <a:srgbClr val="3D3D3D"/>
                </a:solidFill>
              </a:rPr>
              <a:t>ironproducts</a:t>
            </a:r>
            <a:r>
              <a:rPr lang="en-US" b="0" i="0" u="none" strike="noStrike" baseline="0" dirty="0">
                <a:solidFill>
                  <a:srgbClr val="3D3D3D"/>
                </a:solidFill>
              </a:rPr>
              <a:t>)</a:t>
            </a:r>
          </a:p>
          <a:p>
            <a:pPr marR="116460" algn="l"/>
            <a:r>
              <a:rPr lang="en-US" b="0" i="0" u="none" strike="noStrike" baseline="0" dirty="0">
                <a:solidFill>
                  <a:srgbClr val="3D3D3D"/>
                </a:solidFill>
              </a:rPr>
              <a:t>Davis Bacon Federal Wage Rates</a:t>
            </a:r>
          </a:p>
          <a:p>
            <a:pPr marR="70540" algn="l"/>
            <a:r>
              <a:rPr lang="en-US" b="0" i="0" u="none" strike="noStrike" baseline="0" dirty="0">
                <a:solidFill>
                  <a:srgbClr val="3D3D3D"/>
                </a:solidFill>
              </a:rPr>
              <a:t>Proprietary Products not allowed without Public </a:t>
            </a:r>
            <a:r>
              <a:rPr lang="en-US" b="0" i="0" u="none" strike="noStrike" baseline="0" dirty="0" err="1">
                <a:solidFill>
                  <a:srgbClr val="3D3D3D"/>
                </a:solidFill>
              </a:rPr>
              <a:t>InterestFinding</a:t>
            </a:r>
            <a:endParaRPr lang="en-US" b="0" i="0" u="none" strike="noStrike" baseline="0" dirty="0">
              <a:solidFill>
                <a:srgbClr val="3D3D3D"/>
              </a:solidFill>
            </a:endParaRPr>
          </a:p>
          <a:p>
            <a:pPr marR="72280" algn="l"/>
            <a:r>
              <a:rPr lang="en-US" b="0" i="0" u="none" strike="noStrike" baseline="0" dirty="0">
                <a:solidFill>
                  <a:srgbClr val="3D3D3D"/>
                </a:solidFill>
              </a:rPr>
              <a:t>Project must be design and constructed in accordance with all federal/state/local permits and regulations</a:t>
            </a:r>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600200" y="76200"/>
            <a:ext cx="5562600" cy="762000"/>
          </a:xfrm>
          <a:solidFill>
            <a:srgbClr val="0000FF">
              <a:alpha val="35000"/>
            </a:srgbClr>
          </a:solidFill>
        </p:spPr>
        <p:txBody>
          <a:bodyPr/>
          <a:lstStyle/>
          <a:p>
            <a:r>
              <a:rPr lang="en-US" altLang="en-US" dirty="0"/>
              <a:t>Work by Municipal Forces</a:t>
            </a:r>
          </a:p>
        </p:txBody>
      </p:sp>
      <p:sp>
        <p:nvSpPr>
          <p:cNvPr id="34819" name="Content Placeholder 2"/>
          <p:cNvSpPr>
            <a:spLocks noGrp="1"/>
          </p:cNvSpPr>
          <p:nvPr>
            <p:ph idx="1"/>
          </p:nvPr>
        </p:nvSpPr>
        <p:spPr bwMode="auto">
          <a:xfrm>
            <a:off x="228600" y="1219200"/>
            <a:ext cx="8686800" cy="16002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Aft>
                <a:spcPts val="600"/>
              </a:spcAft>
              <a:buNone/>
            </a:pPr>
            <a:r>
              <a:rPr lang="en-US" altLang="en-US" sz="2800" dirty="0"/>
              <a:t>Force Account work by a municipality:</a:t>
            </a:r>
          </a:p>
          <a:p>
            <a:pPr lvl="1">
              <a:spcAft>
                <a:spcPts val="600"/>
              </a:spcAft>
            </a:pPr>
            <a:r>
              <a:rPr lang="en-US" altLang="en-US" dirty="0"/>
              <a:t>Where municipal services and labor are used instead of contracting). </a:t>
            </a:r>
          </a:p>
          <a:p>
            <a:endParaRPr lang="en-US" altLang="en-US" dirty="0"/>
          </a:p>
          <a:p>
            <a:pPr>
              <a:buFontTx/>
              <a:buNone/>
            </a:pPr>
            <a:endParaRPr lang="en-US" altLang="en-US" dirty="0"/>
          </a:p>
        </p:txBody>
      </p:sp>
      <p:sp>
        <p:nvSpPr>
          <p:cNvPr id="4" name="Content Placeholder 2"/>
          <p:cNvSpPr txBox="1">
            <a:spLocks/>
          </p:cNvSpPr>
          <p:nvPr/>
        </p:nvSpPr>
        <p:spPr bwMode="auto">
          <a:xfrm>
            <a:off x="228599" y="4419600"/>
            <a:ext cx="8677275" cy="1600200"/>
          </a:xfrm>
          <a:prstGeom prst="rect">
            <a:avLst/>
          </a:prstGeo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spcAft>
                <a:spcPts val="600"/>
              </a:spcAft>
            </a:pPr>
            <a:r>
              <a:rPr lang="en-US" altLang="en-US" kern="0" dirty="0"/>
              <a:t>Required even when town proposes completing a small amount of work to offset their match requirements for the project.</a:t>
            </a:r>
          </a:p>
          <a:p>
            <a:endParaRPr lang="en-US" altLang="en-US" kern="0" dirty="0"/>
          </a:p>
          <a:p>
            <a:pPr>
              <a:buFontTx/>
              <a:buNone/>
            </a:pPr>
            <a:endParaRPr lang="en-US" altLang="en-US" kern="0" dirty="0"/>
          </a:p>
        </p:txBody>
      </p:sp>
      <p:sp>
        <p:nvSpPr>
          <p:cNvPr id="5" name="Content Placeholder 2"/>
          <p:cNvSpPr txBox="1">
            <a:spLocks/>
          </p:cNvSpPr>
          <p:nvPr/>
        </p:nvSpPr>
        <p:spPr bwMode="auto">
          <a:xfrm>
            <a:off x="228600" y="2819400"/>
            <a:ext cx="8686800" cy="1600200"/>
          </a:xfrm>
          <a:prstGeom prst="rect">
            <a:avLst/>
          </a:prstGeo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spcAft>
                <a:spcPts val="600"/>
              </a:spcAft>
            </a:pPr>
            <a:r>
              <a:rPr lang="en-US" altLang="en-US" kern="0" dirty="0"/>
              <a:t>This is meant to be the </a:t>
            </a:r>
            <a:r>
              <a:rPr lang="en-US" altLang="en-US" u="sng" kern="0" dirty="0"/>
              <a:t>exception and not the rule</a:t>
            </a:r>
            <a:r>
              <a:rPr lang="en-US" altLang="en-US" kern="0" dirty="0"/>
              <a:t>.  Town must present information to justify and seek approval.</a:t>
            </a:r>
          </a:p>
          <a:p>
            <a:pPr>
              <a:buFontTx/>
              <a:buNone/>
            </a:pPr>
            <a:endParaRPr lang="en-US" altLang="en-US" kern="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52400"/>
            <a:ext cx="8229600" cy="533400"/>
          </a:xfrm>
          <a:solidFill>
            <a:srgbClr val="0000FF">
              <a:alpha val="34000"/>
            </a:srgbClr>
          </a:solidFill>
        </p:spPr>
        <p:txBody>
          <a:bodyPr rtlCol="0">
            <a:normAutofit fontScale="90000"/>
          </a:bodyPr>
          <a:lstStyle/>
          <a:p>
            <a:pPr algn="ctr" fontAlgn="auto">
              <a:spcAft>
                <a:spcPts val="0"/>
              </a:spcAft>
              <a:defRPr/>
            </a:pPr>
            <a:r>
              <a:rPr lang="en-US" b="1" dirty="0">
                <a:latin typeface="+mn-lt"/>
              </a:rPr>
              <a:t>Elements of a Competitive Application</a:t>
            </a:r>
          </a:p>
        </p:txBody>
      </p:sp>
      <p:sp>
        <p:nvSpPr>
          <p:cNvPr id="37891" name="Rectangle 3"/>
          <p:cNvSpPr>
            <a:spLocks noGrp="1" noChangeArrowheads="1"/>
          </p:cNvSpPr>
          <p:nvPr>
            <p:ph idx="1"/>
          </p:nvPr>
        </p:nvSpPr>
        <p:spPr bwMode="auto">
          <a:xfrm>
            <a:off x="457200" y="838200"/>
            <a:ext cx="8229600" cy="57150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Strong connection with the transportation system</a:t>
            </a:r>
          </a:p>
          <a:p>
            <a:endParaRPr lang="en-US" altLang="en-US" sz="800" dirty="0"/>
          </a:p>
          <a:p>
            <a:r>
              <a:rPr lang="en-US" altLang="en-US" dirty="0"/>
              <a:t>Addresses one or more of program eligible categories </a:t>
            </a:r>
          </a:p>
          <a:p>
            <a:endParaRPr lang="en-US" altLang="en-US" sz="800" dirty="0"/>
          </a:p>
          <a:p>
            <a:r>
              <a:rPr lang="en-US" altLang="en-US" dirty="0"/>
              <a:t>Well-planned – helpful if project has a scoping study completed</a:t>
            </a:r>
          </a:p>
          <a:p>
            <a:endParaRPr lang="en-US" altLang="en-US" sz="800" dirty="0"/>
          </a:p>
          <a:p>
            <a:r>
              <a:rPr lang="en-US" altLang="en-US" dirty="0"/>
              <a:t>Strong public support</a:t>
            </a:r>
          </a:p>
          <a:p>
            <a:endParaRPr lang="en-US" altLang="en-US" sz="800" dirty="0"/>
          </a:p>
          <a:p>
            <a:r>
              <a:rPr lang="en-US" altLang="en-US" dirty="0"/>
              <a:t>Realistic, well-developed budget</a:t>
            </a:r>
          </a:p>
          <a:p>
            <a:endParaRPr lang="en-US" altLang="en-US" sz="800" dirty="0"/>
          </a:p>
          <a:p>
            <a:r>
              <a:rPr lang="en-US" altLang="en-US" dirty="0"/>
              <a:t>Concisely and articulately written</a:t>
            </a:r>
          </a:p>
          <a:p>
            <a:endParaRPr lang="en-US" altLang="en-US" dirty="0"/>
          </a:p>
          <a:p>
            <a:endParaRPr lang="en-US" altLang="en-US" dirty="0"/>
          </a:p>
          <a:p>
            <a:endParaRPr lang="en-US" altLang="en-US" sz="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891">
                                            <p:txEl>
                                              <p:pRg st="2" end="2"/>
                                            </p:txEl>
                                          </p:spTgt>
                                        </p:tgtEl>
                                        <p:attrNameLst>
                                          <p:attrName>style.visibility</p:attrName>
                                        </p:attrNameLst>
                                      </p:cBhvr>
                                      <p:to>
                                        <p:strVal val="visible"/>
                                      </p:to>
                                    </p:set>
                                    <p:anim calcmode="lin" valueType="num">
                                      <p:cBhvr additive="base">
                                        <p:cTn id="7"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891">
                                            <p:txEl>
                                              <p:pRg st="4" end="4"/>
                                            </p:txEl>
                                          </p:spTgt>
                                        </p:tgtEl>
                                        <p:attrNameLst>
                                          <p:attrName>style.visibility</p:attrName>
                                        </p:attrNameLst>
                                      </p:cBhvr>
                                      <p:to>
                                        <p:strVal val="visible"/>
                                      </p:to>
                                    </p:set>
                                    <p:anim calcmode="lin" valueType="num">
                                      <p:cBhvr additive="base">
                                        <p:cTn id="13"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891">
                                            <p:txEl>
                                              <p:pRg st="6" end="6"/>
                                            </p:txEl>
                                          </p:spTgt>
                                        </p:tgtEl>
                                        <p:attrNameLst>
                                          <p:attrName>style.visibility</p:attrName>
                                        </p:attrNameLst>
                                      </p:cBhvr>
                                      <p:to>
                                        <p:strVal val="visible"/>
                                      </p:to>
                                    </p:set>
                                    <p:anim calcmode="lin" valueType="num">
                                      <p:cBhvr additive="base">
                                        <p:cTn id="19" dur="500" fill="hold"/>
                                        <p:tgtEl>
                                          <p:spTgt spid="37891">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891">
                                            <p:txEl>
                                              <p:pRg st="8" end="8"/>
                                            </p:txEl>
                                          </p:spTgt>
                                        </p:tgtEl>
                                        <p:attrNameLst>
                                          <p:attrName>style.visibility</p:attrName>
                                        </p:attrNameLst>
                                      </p:cBhvr>
                                      <p:to>
                                        <p:strVal val="visible"/>
                                      </p:to>
                                    </p:set>
                                    <p:anim calcmode="lin" valueType="num">
                                      <p:cBhvr additive="base">
                                        <p:cTn id="25" dur="500" fill="hold"/>
                                        <p:tgtEl>
                                          <p:spTgt spid="37891">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891">
                                            <p:txEl>
                                              <p:pRg st="10" end="10"/>
                                            </p:txEl>
                                          </p:spTgt>
                                        </p:tgtEl>
                                        <p:attrNameLst>
                                          <p:attrName>style.visibility</p:attrName>
                                        </p:attrNameLst>
                                      </p:cBhvr>
                                      <p:to>
                                        <p:strVal val="visible"/>
                                      </p:to>
                                    </p:set>
                                    <p:anim calcmode="lin" valueType="num">
                                      <p:cBhvr additive="base">
                                        <p:cTn id="31" dur="500" fill="hold"/>
                                        <p:tgtEl>
                                          <p:spTgt spid="37891">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89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447800" y="152400"/>
            <a:ext cx="6162675" cy="914400"/>
          </a:xfrm>
        </p:spPr>
        <p:txBody>
          <a:bodyPr/>
          <a:lstStyle/>
          <a:p>
            <a:r>
              <a:rPr lang="en-US" altLang="en-US" dirty="0"/>
              <a:t>Application Scoring Criteria</a:t>
            </a:r>
            <a:br>
              <a:rPr lang="en-US" altLang="en-US" dirty="0"/>
            </a:br>
            <a:endParaRPr lang="en-US" altLang="en-US" dirty="0"/>
          </a:p>
        </p:txBody>
      </p:sp>
      <p:sp>
        <p:nvSpPr>
          <p:cNvPr id="39939" name="Content Placeholder 2"/>
          <p:cNvSpPr>
            <a:spLocks noGrp="1"/>
          </p:cNvSpPr>
          <p:nvPr>
            <p:ph idx="1"/>
          </p:nvPr>
        </p:nvSpPr>
        <p:spPr bwMode="auto">
          <a:xfrm>
            <a:off x="85723" y="1066800"/>
            <a:ext cx="8982075" cy="15240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0"/>
              </a:spcBef>
            </a:pPr>
            <a:r>
              <a:rPr lang="en-US" altLang="en-US" sz="2600" dirty="0"/>
              <a:t>Give a brief description of the project </a:t>
            </a:r>
          </a:p>
          <a:p>
            <a:pPr lvl="1">
              <a:spcBef>
                <a:spcPts val="0"/>
              </a:spcBef>
            </a:pPr>
            <a:r>
              <a:rPr lang="en-US" altLang="en-US" sz="2600" dirty="0"/>
              <a:t>Indicate the primary facility type being applied for</a:t>
            </a:r>
          </a:p>
          <a:p>
            <a:pPr lvl="1">
              <a:spcBef>
                <a:spcPts val="0"/>
              </a:spcBef>
            </a:pPr>
            <a:r>
              <a:rPr lang="en-US" altLang="en-US" sz="2600" dirty="0"/>
              <a:t>10 points max.</a:t>
            </a:r>
          </a:p>
          <a:p>
            <a:pPr marL="0" indent="0">
              <a:spcBef>
                <a:spcPts val="0"/>
              </a:spcBef>
              <a:buNone/>
            </a:pPr>
            <a:endParaRPr lang="en-US" altLang="en-US" sz="1000" dirty="0"/>
          </a:p>
          <a:p>
            <a:pPr marL="0" indent="0">
              <a:buNone/>
            </a:pPr>
            <a:endParaRPr lang="en-US" altLang="en-US" sz="2800" dirty="0"/>
          </a:p>
          <a:p>
            <a:endParaRPr lang="en-US" altLang="en-US" sz="2600" dirty="0"/>
          </a:p>
        </p:txBody>
      </p:sp>
      <p:sp>
        <p:nvSpPr>
          <p:cNvPr id="4" name="Content Placeholder 2"/>
          <p:cNvSpPr txBox="1">
            <a:spLocks/>
          </p:cNvSpPr>
          <p:nvPr/>
        </p:nvSpPr>
        <p:spPr bwMode="auto">
          <a:xfrm>
            <a:off x="85724" y="4953000"/>
            <a:ext cx="8982075" cy="1371600"/>
          </a:xfrm>
          <a:prstGeom prst="rect">
            <a:avLst/>
          </a:prstGeo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0"/>
              </a:spcBef>
            </a:pPr>
            <a:r>
              <a:rPr lang="en-US" altLang="en-US" sz="2600" kern="0" dirty="0"/>
              <a:t>Does this project address a need identified in a local or regional planning document?</a:t>
            </a:r>
          </a:p>
          <a:p>
            <a:pPr lvl="1">
              <a:spcBef>
                <a:spcPts val="0"/>
              </a:spcBef>
            </a:pPr>
            <a:r>
              <a:rPr lang="en-US" altLang="en-US" sz="2600" kern="0" dirty="0"/>
              <a:t>5 points max.</a:t>
            </a:r>
          </a:p>
          <a:p>
            <a:endParaRPr lang="en-US" altLang="en-US" sz="2400" kern="0" dirty="0"/>
          </a:p>
          <a:p>
            <a:endParaRPr lang="en-US" altLang="en-US" sz="2800" kern="0" dirty="0"/>
          </a:p>
          <a:p>
            <a:endParaRPr lang="en-US" altLang="en-US" sz="2600" kern="0" dirty="0"/>
          </a:p>
        </p:txBody>
      </p:sp>
      <p:sp>
        <p:nvSpPr>
          <p:cNvPr id="5" name="Content Placeholder 2"/>
          <p:cNvSpPr txBox="1">
            <a:spLocks/>
          </p:cNvSpPr>
          <p:nvPr/>
        </p:nvSpPr>
        <p:spPr bwMode="auto">
          <a:xfrm>
            <a:off x="85725" y="2590800"/>
            <a:ext cx="8982074" cy="2362200"/>
          </a:xfrm>
          <a:prstGeom prst="rect">
            <a:avLst/>
          </a:prstGeo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buFontTx/>
              <a:buNone/>
            </a:pPr>
            <a:endParaRPr lang="en-US" altLang="en-US" sz="1000" kern="0" dirty="0"/>
          </a:p>
          <a:p>
            <a:pPr>
              <a:spcBef>
                <a:spcPts val="0"/>
              </a:spcBef>
            </a:pPr>
            <a:r>
              <a:rPr lang="en-US" altLang="en-US" sz="2600" kern="0" dirty="0"/>
              <a:t>What is the feasibility of this project?  </a:t>
            </a:r>
          </a:p>
          <a:p>
            <a:pPr lvl="1">
              <a:spcBef>
                <a:spcPts val="0"/>
              </a:spcBef>
            </a:pPr>
            <a:r>
              <a:rPr lang="en-US" altLang="en-US" sz="2600" kern="0" dirty="0"/>
              <a:t>Scoping study applications - not scored on this criterion.  </a:t>
            </a:r>
          </a:p>
          <a:p>
            <a:pPr lvl="1">
              <a:spcBef>
                <a:spcPts val="0"/>
              </a:spcBef>
            </a:pPr>
            <a:r>
              <a:rPr lang="en-US" altLang="en-US" sz="2600" kern="0" dirty="0"/>
              <a:t>Describe the extent of project development completed to date.</a:t>
            </a:r>
          </a:p>
          <a:p>
            <a:pPr lvl="1">
              <a:spcBef>
                <a:spcPts val="0"/>
              </a:spcBef>
            </a:pPr>
            <a:r>
              <a:rPr lang="en-US" altLang="en-US" sz="2600" kern="0" dirty="0"/>
              <a:t>10 points max.</a:t>
            </a:r>
            <a:endParaRPr lang="en-US" altLang="en-US" sz="2800" kern="0" dirty="0"/>
          </a:p>
          <a:p>
            <a:endParaRPr lang="en-US" altLang="en-US" sz="2600" kern="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381000"/>
            <a:ext cx="8382000" cy="762000"/>
          </a:xfrm>
          <a:solidFill>
            <a:srgbClr val="0000FF">
              <a:alpha val="43000"/>
            </a:srgbClr>
          </a:solidFill>
        </p:spPr>
        <p:txBody>
          <a:bodyPr/>
          <a:lstStyle/>
          <a:p>
            <a:r>
              <a:rPr lang="en-US" altLang="en-US" dirty="0"/>
              <a:t>Application Scoring Criteria (continued)</a:t>
            </a:r>
          </a:p>
        </p:txBody>
      </p:sp>
      <p:sp>
        <p:nvSpPr>
          <p:cNvPr id="40963" name="Content Placeholder 2"/>
          <p:cNvSpPr>
            <a:spLocks noGrp="1"/>
          </p:cNvSpPr>
          <p:nvPr>
            <p:ph idx="1"/>
          </p:nvPr>
        </p:nvSpPr>
        <p:spPr bwMode="auto">
          <a:xfrm>
            <a:off x="-76200" y="1295400"/>
            <a:ext cx="9144000" cy="54864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dirty="0"/>
              <a:t> </a:t>
            </a:r>
            <a:r>
              <a:rPr lang="en-US" dirty="0">
                <a:solidFill>
                  <a:schemeClr val="accent2"/>
                </a:solidFill>
              </a:rPr>
              <a:t> </a:t>
            </a:r>
            <a:endParaRPr lang="en-US" altLang="en-US" dirty="0"/>
          </a:p>
          <a:p>
            <a:pPr marL="0" indent="0">
              <a:buNone/>
            </a:pPr>
            <a:endParaRPr lang="en-US" altLang="en-US" dirty="0"/>
          </a:p>
          <a:p>
            <a:pPr marL="0" indent="0">
              <a:buNone/>
            </a:pPr>
            <a:endParaRPr lang="en-US" altLang="en-US" dirty="0"/>
          </a:p>
          <a:p>
            <a:pPr marL="0" indent="0">
              <a:buNone/>
            </a:pPr>
            <a:endParaRPr lang="en-US" altLang="en-US" dirty="0"/>
          </a:p>
        </p:txBody>
      </p:sp>
      <p:sp>
        <p:nvSpPr>
          <p:cNvPr id="6" name="Rectangle 5">
            <a:extLst>
              <a:ext uri="{FF2B5EF4-FFF2-40B4-BE49-F238E27FC236}">
                <a16:creationId xmlns:a16="http://schemas.microsoft.com/office/drawing/2014/main" id="{44B24F76-4F3C-BE6C-F073-2E4FE2F0C1D3}"/>
              </a:ext>
            </a:extLst>
          </p:cNvPr>
          <p:cNvSpPr>
            <a:spLocks noChangeArrowheads="1"/>
          </p:cNvSpPr>
          <p:nvPr/>
        </p:nvSpPr>
        <p:spPr bwMode="auto">
          <a:xfrm>
            <a:off x="0" y="1371003"/>
            <a:ext cx="8957580"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kumimoji="0" lang="en-US" altLang="en-US" sz="2400" b="1" i="0" u="sng" strike="noStrike" cap="none" normalizeH="0" baseline="0" dirty="0">
                <a:ln>
                  <a:noFill/>
                </a:ln>
                <a:solidFill>
                  <a:schemeClr val="tx1"/>
                </a:solidFill>
                <a:effectLst/>
                <a:latin typeface="Calibri" panose="020F0502020204030204" pitchFamily="34" charset="0"/>
                <a:ea typeface="MS Mincho" panose="02020609040205080304" pitchFamily="49" charset="-128"/>
                <a:cs typeface="Arial" panose="020B0604020202020204" pitchFamily="34" charset="0"/>
              </a:rPr>
              <a:t>Does this project:</a:t>
            </a:r>
            <a:endParaRPr kumimoji="0" lang="en-US" altLang="en-US" sz="2400" b="0" i="0" u="sng"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Arial" panose="020B0604020202020204" pitchFamily="34" charset="0"/>
              </a:rPr>
              <a:t>Benefit a State Designated Center per the link below (i.e., </a:t>
            </a:r>
          </a:p>
          <a:p>
            <a:pPr marR="0" lvl="0" algn="l" defTabSz="914400" rtl="0" eaLnBrk="0" fontAlgn="base" latinLnBrk="0" hangingPunct="0">
              <a:lnSpc>
                <a:spcPct val="100000"/>
              </a:lnSpc>
              <a:spcBef>
                <a:spcPct val="0"/>
              </a:spcBef>
              <a:spcAft>
                <a:spcPct val="0"/>
              </a:spcAft>
              <a:buClrTx/>
              <a:buSzTx/>
              <a:tabLst/>
            </a:pPr>
            <a:r>
              <a:rPr lang="en-US" altLang="en-US" sz="2400" b="1" dirty="0">
                <a:latin typeface="Calibri" panose="020F0502020204030204" pitchFamily="34" charset="0"/>
                <a:ea typeface="MS Mincho" panose="02020609040205080304" pitchFamily="49" charset="-128"/>
                <a:cs typeface="Arial" panose="020B0604020202020204" pitchFamily="34" charset="0"/>
              </a:rPr>
              <a:t>     </a:t>
            </a:r>
            <a:r>
              <a:rPr kumimoji="0" lang="en-US" altLang="en-US" sz="24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Arial" panose="020B0604020202020204" pitchFamily="34" charset="0"/>
              </a:rPr>
              <a:t>downtowns, villages, or neighborhood growth centers recognized </a:t>
            </a:r>
          </a:p>
          <a:p>
            <a:pPr marR="0" lvl="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Arial" panose="020B0604020202020204" pitchFamily="34" charset="0"/>
              </a:rPr>
              <a:t>     by the Vermont Department of Economic, Housing and </a:t>
            </a:r>
          </a:p>
          <a:p>
            <a:pPr marR="0" lvl="0" algn="l" defTabSz="914400" rtl="0" eaLnBrk="0" fontAlgn="base" latinLnBrk="0" hangingPunct="0">
              <a:lnSpc>
                <a:spcPct val="100000"/>
              </a:lnSpc>
              <a:spcBef>
                <a:spcPct val="0"/>
              </a:spcBef>
              <a:spcAft>
                <a:spcPct val="0"/>
              </a:spcAft>
              <a:buClrTx/>
              <a:buSzTx/>
              <a:tabLst/>
            </a:pPr>
            <a:r>
              <a:rPr lang="en-US" altLang="en-US" sz="2400" b="1" dirty="0">
                <a:latin typeface="Calibri" panose="020F0502020204030204" pitchFamily="34" charset="0"/>
                <a:ea typeface="MS Mincho" panose="02020609040205080304" pitchFamily="49" charset="-128"/>
                <a:cs typeface="Arial" panose="020B0604020202020204" pitchFamily="34" charset="0"/>
              </a:rPr>
              <a:t>     </a:t>
            </a:r>
            <a:r>
              <a:rPr kumimoji="0" lang="en-US" altLang="en-US" sz="24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Arial" panose="020B0604020202020204" pitchFamily="34" charset="0"/>
              </a:rPr>
              <a:t>Community Development?  </a:t>
            </a:r>
            <a:endParaRPr kumimoji="0" lang="en-US" altLang="en-US" sz="2400" b="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tabLst/>
            </a:pPr>
            <a:r>
              <a:rPr kumimoji="0" lang="en-US" altLang="en-US" sz="2400" b="1" i="1" strike="noStrike" cap="none" normalizeH="0" baseline="0" dirty="0">
                <a:ln>
                  <a:noFill/>
                </a:ln>
                <a:solidFill>
                  <a:srgbClr val="FF0000"/>
                </a:solidFill>
                <a:effectLst/>
                <a:latin typeface="Calibri" panose="020F0502020204030204" pitchFamily="34" charset="0"/>
                <a:ea typeface="MS Mincho" panose="02020609040205080304" pitchFamily="49" charset="-128"/>
                <a:cs typeface="Arial" panose="020B0604020202020204" pitchFamily="34" charset="0"/>
              </a:rPr>
              <a:t>     </a:t>
            </a:r>
            <a:r>
              <a:rPr kumimoji="0" lang="en-US" altLang="en-US" sz="2000" b="1" i="1" u="sng" strike="noStrike" cap="none" normalizeH="0" baseline="0" dirty="0">
                <a:ln>
                  <a:noFill/>
                </a:ln>
                <a:solidFill>
                  <a:srgbClr val="FF0000"/>
                </a:solidFill>
                <a:effectLst/>
                <a:latin typeface="Calibri" panose="020F0502020204030204" pitchFamily="34" charset="0"/>
                <a:ea typeface="MS Mincho" panose="02020609040205080304" pitchFamily="49" charset="-128"/>
                <a:cs typeface="Arial" panose="020B0604020202020204" pitchFamily="34" charset="0"/>
              </a:rPr>
              <a:t>Not applicable for Environmental Mitigation Categories </a:t>
            </a:r>
            <a:r>
              <a:rPr kumimoji="0" lang="en-US" altLang="en-US" sz="20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Arial" panose="020B0604020202020204" pitchFamily="34" charset="0"/>
              </a:rPr>
              <a:t> (5 points max.)   </a:t>
            </a:r>
            <a:endParaRPr kumimoji="0" lang="en-US" altLang="en-US" sz="2000" b="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Arial" panose="020B0604020202020204" pitchFamily="34" charset="0"/>
                <a:hlinkClick r:id="rId3"/>
              </a:rPr>
              <a:t>http://maps.vermont.gov/ACCD/PlanningAtlas/index.html?viewer=PlanningAtlas</a:t>
            </a:r>
            <a:endParaRPr kumimoji="0" lang="en-US" altLang="en-US" sz="2000" b="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tabLst/>
            </a:pPr>
            <a:endParaRPr kumimoji="0" lang="en-US" altLang="en-US" sz="20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Arial" panose="020B0604020202020204" pitchFamily="34" charset="0"/>
              </a:rPr>
              <a:t>Benefit mobility for disadvantaged populations to include elderly, </a:t>
            </a:r>
          </a:p>
          <a:p>
            <a:pPr marR="0" lvl="0" algn="l" defTabSz="914400" rtl="0" eaLnBrk="0" fontAlgn="base" latinLnBrk="0" hangingPunct="0">
              <a:lnSpc>
                <a:spcPct val="100000"/>
              </a:lnSpc>
              <a:spcBef>
                <a:spcPct val="0"/>
              </a:spcBef>
              <a:spcAft>
                <a:spcPct val="0"/>
              </a:spcAft>
              <a:buClrTx/>
              <a:buSzTx/>
              <a:tabLst/>
            </a:pPr>
            <a:r>
              <a:rPr lang="en-US" altLang="en-US" sz="2400" b="1" dirty="0">
                <a:latin typeface="Calibri" panose="020F0502020204030204" pitchFamily="34" charset="0"/>
                <a:ea typeface="MS Mincho" panose="02020609040205080304" pitchFamily="49" charset="-128"/>
                <a:cs typeface="Arial" panose="020B0604020202020204" pitchFamily="34" charset="0"/>
              </a:rPr>
              <a:t>     </a:t>
            </a:r>
            <a:r>
              <a:rPr kumimoji="0" lang="en-US" altLang="en-US" sz="24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Arial" panose="020B0604020202020204" pitchFamily="34" charset="0"/>
              </a:rPr>
              <a:t>disabled, minorities, and low-income residents.  </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Arial" panose="020B0604020202020204" pitchFamily="34" charset="0"/>
              </a:rPr>
              <a:t>     Please describe this impact (if applicable) in detail.  Supporting </a:t>
            </a:r>
          </a:p>
          <a:p>
            <a:pPr marL="0" marR="0" lvl="0" indent="0" algn="l" defTabSz="914400" rtl="0" eaLnBrk="0" fontAlgn="base" latinLnBrk="0" hangingPunct="0">
              <a:lnSpc>
                <a:spcPct val="100000"/>
              </a:lnSpc>
              <a:spcBef>
                <a:spcPct val="0"/>
              </a:spcBef>
              <a:spcAft>
                <a:spcPct val="0"/>
              </a:spcAft>
              <a:buClrTx/>
              <a:buSzTx/>
              <a:tabLst/>
            </a:pPr>
            <a:r>
              <a:rPr lang="en-US" altLang="en-US" sz="2400" b="1" dirty="0">
                <a:latin typeface="Calibri" panose="020F0502020204030204" pitchFamily="34" charset="0"/>
                <a:ea typeface="MS Mincho" panose="02020609040205080304" pitchFamily="49" charset="-128"/>
                <a:cs typeface="Arial" panose="020B0604020202020204" pitchFamily="34" charset="0"/>
              </a:rPr>
              <a:t>     </a:t>
            </a:r>
            <a:r>
              <a:rPr kumimoji="0" lang="en-US" altLang="en-US" sz="24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Arial" panose="020B0604020202020204" pitchFamily="34" charset="0"/>
              </a:rPr>
              <a:t>documentation, including recent data must be included.  </a:t>
            </a:r>
            <a:endParaRPr kumimoji="0" lang="en-US" altLang="en-US" sz="2400" b="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tabLst/>
            </a:pPr>
            <a:r>
              <a:rPr kumimoji="0" lang="en-US" altLang="en-US" sz="2400" b="1" i="1" strike="noStrike" cap="none" normalizeH="0" baseline="0" dirty="0">
                <a:ln>
                  <a:noFill/>
                </a:ln>
                <a:solidFill>
                  <a:srgbClr val="FF0000"/>
                </a:solidFill>
                <a:effectLst/>
                <a:latin typeface="Calibri" panose="020F0502020204030204" pitchFamily="34" charset="0"/>
                <a:ea typeface="MS Mincho" panose="02020609040205080304" pitchFamily="49" charset="-128"/>
                <a:cs typeface="Arial" panose="020B0604020202020204" pitchFamily="34" charset="0"/>
              </a:rPr>
              <a:t>     </a:t>
            </a:r>
            <a:r>
              <a:rPr kumimoji="0" lang="en-US" altLang="en-US" sz="2000" b="1" i="1" u="sng" strike="noStrike" cap="none" normalizeH="0" baseline="0" dirty="0">
                <a:ln>
                  <a:noFill/>
                </a:ln>
                <a:solidFill>
                  <a:srgbClr val="FF0000"/>
                </a:solidFill>
                <a:effectLst/>
                <a:latin typeface="Calibri" panose="020F0502020204030204" pitchFamily="34" charset="0"/>
                <a:ea typeface="MS Mincho" panose="02020609040205080304" pitchFamily="49" charset="-128"/>
                <a:cs typeface="Arial" panose="020B0604020202020204" pitchFamily="34" charset="0"/>
              </a:rPr>
              <a:t>Not applicable for Environmental Mitigation Categories</a:t>
            </a:r>
            <a:r>
              <a:rPr kumimoji="0" lang="en-US" altLang="en-US" sz="20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Arial" panose="020B0604020202020204" pitchFamily="34" charset="0"/>
              </a:rPr>
              <a:t>  (10 points max.)</a:t>
            </a:r>
            <a:endParaRPr kumimoji="0" lang="en-US" altLang="en-US" sz="2000" b="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rgbClr val="C00000"/>
                </a:solidFill>
                <a:effectLst/>
                <a:latin typeface="Calibri" panose="020F0502020204030204" pitchFamily="34" charset="0"/>
                <a:ea typeface="MS Mincho" panose="02020609040205080304" pitchFamily="49" charset="-128"/>
                <a:cs typeface="Arial" panose="020B0604020202020204" pitchFamily="34" charset="0"/>
              </a:rPr>
              <a:t> </a:t>
            </a:r>
            <a:endParaRPr kumimoji="0" lang="en-US" altLang="en-US" sz="2000" b="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381000"/>
            <a:ext cx="8382000" cy="762000"/>
          </a:xfrm>
          <a:solidFill>
            <a:srgbClr val="0000FF">
              <a:alpha val="43000"/>
            </a:srgbClr>
          </a:solidFill>
        </p:spPr>
        <p:txBody>
          <a:bodyPr/>
          <a:lstStyle/>
          <a:p>
            <a:r>
              <a:rPr lang="en-US" altLang="en-US" dirty="0"/>
              <a:t>Application Scoring Criteria (continued)</a:t>
            </a:r>
          </a:p>
        </p:txBody>
      </p:sp>
      <p:sp>
        <p:nvSpPr>
          <p:cNvPr id="40963" name="Content Placeholder 2"/>
          <p:cNvSpPr>
            <a:spLocks noGrp="1"/>
          </p:cNvSpPr>
          <p:nvPr>
            <p:ph idx="1"/>
          </p:nvPr>
        </p:nvSpPr>
        <p:spPr bwMode="auto">
          <a:xfrm>
            <a:off x="228600" y="1371600"/>
            <a:ext cx="8610600" cy="51054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US" altLang="en-US" sz="2600" dirty="0"/>
          </a:p>
          <a:p>
            <a:r>
              <a:rPr lang="en-US" altLang="en-US" sz="2800" dirty="0"/>
              <a:t>Provide a project cost estimate (total):</a:t>
            </a:r>
          </a:p>
          <a:p>
            <a:pPr lvl="1">
              <a:buFont typeface="Arial" panose="020B0604020202020204" pitchFamily="34" charset="0"/>
              <a:buChar char="•"/>
            </a:pPr>
            <a:r>
              <a:rPr lang="en-US" altLang="en-US" dirty="0"/>
              <a:t>Project costs include both federal dollars and local dollars.</a:t>
            </a:r>
          </a:p>
          <a:p>
            <a:pPr lvl="1">
              <a:buFont typeface="Arial" panose="020B0604020202020204" pitchFamily="34" charset="0"/>
              <a:buChar char="•"/>
            </a:pPr>
            <a:r>
              <a:rPr lang="en-US" altLang="en-US" dirty="0"/>
              <a:t>For scoping studies, use PE and Municipal Project Management lines only on the application form   </a:t>
            </a:r>
          </a:p>
          <a:p>
            <a:pPr lvl="1">
              <a:buFont typeface="Arial" panose="020B0604020202020204" pitchFamily="34" charset="0"/>
              <a:buChar char="•"/>
            </a:pPr>
            <a:r>
              <a:rPr lang="en-US" altLang="en-US" dirty="0"/>
              <a:t>Include supporting information and other funding sources.,</a:t>
            </a:r>
          </a:p>
          <a:p>
            <a:pPr lvl="1">
              <a:buFont typeface="Arial" panose="020B0604020202020204" pitchFamily="34" charset="0"/>
              <a:buChar char="•"/>
            </a:pPr>
            <a:r>
              <a:rPr lang="en-US" altLang="en-US" dirty="0"/>
              <a:t>10 points max.</a:t>
            </a:r>
          </a:p>
          <a:p>
            <a:pPr marL="0" indent="0">
              <a:buNone/>
            </a:pPr>
            <a:endParaRPr lang="en-US" altLang="en-US" sz="2000" dirty="0"/>
          </a:p>
          <a:p>
            <a:endParaRPr lang="en-US" altLang="en-US" dirty="0"/>
          </a:p>
        </p:txBody>
      </p:sp>
    </p:spTree>
    <p:extLst>
      <p:ext uri="{BB962C8B-B14F-4D97-AF65-F5344CB8AC3E}">
        <p14:creationId xmlns:p14="http://schemas.microsoft.com/office/powerpoint/2010/main" val="377646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85800" y="381000"/>
            <a:ext cx="7772400" cy="685800"/>
          </a:xfrm>
          <a:solidFill>
            <a:srgbClr val="0000FF">
              <a:alpha val="42000"/>
            </a:srgbClr>
          </a:solidFill>
        </p:spPr>
        <p:txBody>
          <a:bodyPr/>
          <a:lstStyle/>
          <a:p>
            <a:r>
              <a:rPr lang="en-US" altLang="en-US" sz="4000" dirty="0"/>
              <a:t>Category Specific Scoring Criteria</a:t>
            </a:r>
          </a:p>
        </p:txBody>
      </p:sp>
      <p:sp>
        <p:nvSpPr>
          <p:cNvPr id="41987" name="Content Placeholder 2"/>
          <p:cNvSpPr>
            <a:spLocks noGrp="1"/>
          </p:cNvSpPr>
          <p:nvPr>
            <p:ph idx="1"/>
          </p:nvPr>
        </p:nvSpPr>
        <p:spPr bwMode="auto">
          <a:xfrm>
            <a:off x="457200" y="1295400"/>
            <a:ext cx="8229600" cy="53340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ts val="1200"/>
              </a:spcAft>
              <a:buFontTx/>
              <a:buNone/>
            </a:pPr>
            <a:r>
              <a:rPr lang="en-US" altLang="en-US" sz="2800" b="1" dirty="0"/>
              <a:t>    </a:t>
            </a:r>
            <a:r>
              <a:rPr lang="en-US" altLang="en-US" dirty="0"/>
              <a:t>Select the eligibility category below (A, B, C or D) that best fits your project and answer the corresponding questions for that category (choose only one category).</a:t>
            </a:r>
          </a:p>
          <a:p>
            <a:pPr>
              <a:spcAft>
                <a:spcPts val="1200"/>
              </a:spcAft>
              <a:buFontTx/>
              <a:buNone/>
            </a:pPr>
            <a:r>
              <a:rPr lang="en-US" altLang="en-US" dirty="0"/>
              <a:t>A.  Bicycle and Pedestrian Facilities</a:t>
            </a:r>
          </a:p>
          <a:p>
            <a:pPr>
              <a:spcAft>
                <a:spcPts val="1200"/>
              </a:spcAft>
              <a:buFontTx/>
              <a:buNone/>
            </a:pPr>
            <a:r>
              <a:rPr lang="en-US" altLang="en-US" dirty="0"/>
              <a:t>B.  Community Improvement Activities</a:t>
            </a:r>
          </a:p>
          <a:p>
            <a:pPr marL="514350" indent="-514350">
              <a:spcAft>
                <a:spcPts val="1200"/>
              </a:spcAft>
              <a:buFontTx/>
              <a:buAutoNum type="alphaUcPeriod" startAt="3"/>
            </a:pPr>
            <a:r>
              <a:rPr lang="en-US" altLang="en-US" dirty="0"/>
              <a:t>Environmental Mitigation-Stormwater</a:t>
            </a:r>
          </a:p>
          <a:p>
            <a:pPr marL="514350" indent="-514350">
              <a:spcAft>
                <a:spcPts val="1200"/>
              </a:spcAft>
              <a:buFontTx/>
              <a:buAutoNum type="alphaUcPeriod" startAt="3"/>
            </a:pPr>
            <a:r>
              <a:rPr lang="en-US" altLang="en-US" dirty="0"/>
              <a:t>Environmental Mitigation - Wildlife</a:t>
            </a:r>
          </a:p>
          <a:p>
            <a:pPr marL="514350" indent="-514350">
              <a:spcAft>
                <a:spcPts val="1200"/>
              </a:spcAft>
              <a:buFontTx/>
              <a:buAutoNum type="alphaUcPeriod" startAt="3"/>
            </a:pPr>
            <a:endParaRPr lang="en-US" altLang="en-US" dirty="0"/>
          </a:p>
          <a:p>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7">
                                            <p:txEl>
                                              <p:pRg st="1" end="1"/>
                                            </p:txEl>
                                          </p:spTgt>
                                        </p:tgtEl>
                                        <p:attrNameLst>
                                          <p:attrName>style.visibility</p:attrName>
                                        </p:attrNameLst>
                                      </p:cBhvr>
                                      <p:to>
                                        <p:strVal val="visible"/>
                                      </p:to>
                                    </p:set>
                                    <p:anim calcmode="lin" valueType="num">
                                      <p:cBhvr additive="base">
                                        <p:cTn id="7"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987">
                                            <p:txEl>
                                              <p:pRg st="2" end="2"/>
                                            </p:txEl>
                                          </p:spTgt>
                                        </p:tgtEl>
                                        <p:attrNameLst>
                                          <p:attrName>style.visibility</p:attrName>
                                        </p:attrNameLst>
                                      </p:cBhvr>
                                      <p:to>
                                        <p:strVal val="visible"/>
                                      </p:to>
                                    </p:set>
                                    <p:anim calcmode="lin" valueType="num">
                                      <p:cBhvr additive="base">
                                        <p:cTn id="13"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987">
                                            <p:txEl>
                                              <p:pRg st="3" end="3"/>
                                            </p:txEl>
                                          </p:spTgt>
                                        </p:tgtEl>
                                        <p:attrNameLst>
                                          <p:attrName>style.visibility</p:attrName>
                                        </p:attrNameLst>
                                      </p:cBhvr>
                                      <p:to>
                                        <p:strVal val="visible"/>
                                      </p:to>
                                    </p:set>
                                    <p:anim calcmode="lin" valueType="num">
                                      <p:cBhvr additive="base">
                                        <p:cTn id="19"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987">
                                            <p:txEl>
                                              <p:pRg st="4" end="4"/>
                                            </p:txEl>
                                          </p:spTgt>
                                        </p:tgtEl>
                                        <p:attrNameLst>
                                          <p:attrName>style.visibility</p:attrName>
                                        </p:attrNameLst>
                                      </p:cBhvr>
                                      <p:to>
                                        <p:strVal val="visible"/>
                                      </p:to>
                                    </p:set>
                                    <p:anim calcmode="lin" valueType="num">
                                      <p:cBhvr additive="base">
                                        <p:cTn id="25" dur="500" fill="hold"/>
                                        <p:tgtEl>
                                          <p:spTgt spid="419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533400" y="228600"/>
            <a:ext cx="8153400" cy="762000"/>
          </a:xfrm>
          <a:solidFill>
            <a:srgbClr val="0000FF">
              <a:alpha val="43000"/>
            </a:srgbClr>
          </a:solidFill>
        </p:spPr>
        <p:txBody>
          <a:bodyPr/>
          <a:lstStyle/>
          <a:p>
            <a:r>
              <a:rPr lang="en-US" altLang="en-US" dirty="0"/>
              <a:t>A.  Bicycle and Pedestrian Facilities</a:t>
            </a:r>
          </a:p>
        </p:txBody>
      </p:sp>
      <p:sp>
        <p:nvSpPr>
          <p:cNvPr id="43011" name="Content Placeholder 2"/>
          <p:cNvSpPr>
            <a:spLocks noGrp="1"/>
          </p:cNvSpPr>
          <p:nvPr>
            <p:ph idx="1"/>
          </p:nvPr>
        </p:nvSpPr>
        <p:spPr bwMode="auto">
          <a:xfrm>
            <a:off x="533400" y="990600"/>
            <a:ext cx="8153400" cy="57150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28600" indent="-228600">
              <a:spcAft>
                <a:spcPts val="1200"/>
              </a:spcAft>
              <a:buFontTx/>
              <a:buNone/>
            </a:pPr>
            <a:r>
              <a:rPr lang="en-US" altLang="en-US" sz="2600" dirty="0"/>
              <a:t> </a:t>
            </a:r>
          </a:p>
          <a:p>
            <a:pPr marL="914400" indent="-914400">
              <a:spcAft>
                <a:spcPts val="1200"/>
              </a:spcAft>
              <a:buFontTx/>
              <a:buNone/>
            </a:pPr>
            <a:r>
              <a:rPr lang="en-US" altLang="en-US" sz="2600" dirty="0"/>
              <a:t>     (i)	Will the project contribute to a system of pedestrian and/or bicycle facilities?  (10 points </a:t>
            </a:r>
            <a:r>
              <a:rPr lang="en-US" altLang="en-US" sz="2400" dirty="0"/>
              <a:t>max.</a:t>
            </a:r>
            <a:r>
              <a:rPr lang="en-US" altLang="en-US" sz="2600" dirty="0"/>
              <a:t>)</a:t>
            </a:r>
          </a:p>
          <a:p>
            <a:pPr marL="971550" indent="-971550">
              <a:spcAft>
                <a:spcPts val="1200"/>
              </a:spcAft>
              <a:buFontTx/>
              <a:buNone/>
            </a:pPr>
            <a:r>
              <a:rPr lang="en-US" altLang="en-US" sz="2600" dirty="0"/>
              <a:t>     (ii)  Will the project provide access to likely generators of pedestrian and/or bicyclist activity? (10 points </a:t>
            </a:r>
            <a:r>
              <a:rPr lang="en-US" altLang="en-US" sz="2400" dirty="0"/>
              <a:t>max.</a:t>
            </a:r>
            <a:r>
              <a:rPr lang="en-US" altLang="en-US" sz="2600" dirty="0"/>
              <a:t>)</a:t>
            </a:r>
          </a:p>
          <a:p>
            <a:pPr marL="1028700" indent="-1028700">
              <a:spcAft>
                <a:spcPts val="1200"/>
              </a:spcAft>
              <a:buFontTx/>
              <a:buNone/>
            </a:pPr>
            <a:r>
              <a:rPr lang="en-US" altLang="en-US" sz="2600" dirty="0"/>
              <a:t>    (iii)	Will the project address a known, documented safety concern?  (10 points </a:t>
            </a:r>
            <a:r>
              <a:rPr lang="en-US" altLang="en-US" sz="2400" dirty="0"/>
              <a:t>max.</a:t>
            </a:r>
            <a:r>
              <a:rPr lang="en-US" altLang="en-US" sz="2600" dirty="0"/>
              <a:t>)</a:t>
            </a:r>
          </a:p>
          <a:p>
            <a:pPr marL="971550" lvl="1" indent="-857250">
              <a:spcAft>
                <a:spcPts val="1200"/>
              </a:spcAft>
              <a:buNone/>
            </a:pPr>
            <a:r>
              <a:rPr lang="en-US" altLang="en-US" sz="2200" dirty="0"/>
              <a:t>	</a:t>
            </a:r>
            <a:r>
              <a:rPr lang="en-US" altLang="en-US" dirty="0"/>
              <a:t>*10 bonus points will be awarded for projects that are primarily Bicycle or Pedestrian facilities.</a:t>
            </a:r>
          </a:p>
          <a:p>
            <a:pPr>
              <a:spcAft>
                <a:spcPts val="1200"/>
              </a:spcAft>
              <a:buFontTx/>
              <a:buNone/>
            </a:pPr>
            <a:endParaRPr lang="en-US" altLang="en-US" sz="2600" dirty="0"/>
          </a:p>
          <a:p>
            <a:endParaRPr lang="en-US" altLang="en-US" sz="2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11">
                                            <p:txEl>
                                              <p:pRg st="2" end="2"/>
                                            </p:txEl>
                                          </p:spTgt>
                                        </p:tgtEl>
                                        <p:attrNameLst>
                                          <p:attrName>style.visibility</p:attrName>
                                        </p:attrNameLst>
                                      </p:cBhvr>
                                      <p:to>
                                        <p:strVal val="visible"/>
                                      </p:to>
                                    </p:set>
                                    <p:anim calcmode="lin" valueType="num">
                                      <p:cBhvr additive="base">
                                        <p:cTn id="7"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011">
                                            <p:txEl>
                                              <p:pRg st="3" end="3"/>
                                            </p:txEl>
                                          </p:spTgt>
                                        </p:tgtEl>
                                        <p:attrNameLst>
                                          <p:attrName>style.visibility</p:attrName>
                                        </p:attrNameLst>
                                      </p:cBhvr>
                                      <p:to>
                                        <p:strVal val="visible"/>
                                      </p:to>
                                    </p:set>
                                    <p:anim calcmode="lin" valueType="num">
                                      <p:cBhvr additive="base">
                                        <p:cTn id="13"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011">
                                            <p:txEl>
                                              <p:pRg st="4" end="4"/>
                                            </p:txEl>
                                          </p:spTgt>
                                        </p:tgtEl>
                                        <p:attrNameLst>
                                          <p:attrName>style.visibility</p:attrName>
                                        </p:attrNameLst>
                                      </p:cBhvr>
                                      <p:to>
                                        <p:strVal val="visible"/>
                                      </p:to>
                                    </p:set>
                                    <p:anim calcmode="lin" valueType="num">
                                      <p:cBhvr additive="base">
                                        <p:cTn id="19" dur="500" fill="hold"/>
                                        <p:tgtEl>
                                          <p:spTgt spid="430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28600"/>
            <a:ext cx="8305800" cy="685800"/>
          </a:xfrm>
          <a:solidFill>
            <a:srgbClr val="0000FF">
              <a:alpha val="41000"/>
            </a:srgbClr>
          </a:solidFill>
        </p:spPr>
        <p:txBody>
          <a:bodyPr/>
          <a:lstStyle/>
          <a:p>
            <a:r>
              <a:rPr lang="en-US" altLang="en-US" dirty="0"/>
              <a:t>B.  Community Improvement Activities</a:t>
            </a:r>
          </a:p>
        </p:txBody>
      </p:sp>
      <p:sp>
        <p:nvSpPr>
          <p:cNvPr id="45059" name="Content Placeholder 2"/>
          <p:cNvSpPr>
            <a:spLocks noGrp="1"/>
          </p:cNvSpPr>
          <p:nvPr>
            <p:ph idx="1"/>
          </p:nvPr>
        </p:nvSpPr>
        <p:spPr bwMode="auto">
          <a:xfrm>
            <a:off x="152400" y="990600"/>
            <a:ext cx="8839200" cy="54864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sz="2000" dirty="0">
                <a:solidFill>
                  <a:srgbClr val="0000FF"/>
                </a:solidFill>
              </a:rPr>
              <a:t>(iii) </a:t>
            </a:r>
            <a:r>
              <a:rPr lang="en-US" altLang="en-US" sz="2000" b="1" dirty="0"/>
              <a:t>Answer </a:t>
            </a:r>
            <a:r>
              <a:rPr lang="en-US" altLang="en-US" sz="2000" b="1" i="1" u="sng" dirty="0">
                <a:solidFill>
                  <a:srgbClr val="FF0000"/>
                </a:solidFill>
              </a:rPr>
              <a:t>only one </a:t>
            </a:r>
            <a:r>
              <a:rPr lang="en-US" altLang="en-US" sz="2000" b="1" dirty="0"/>
              <a:t>of the following based on the type of project:</a:t>
            </a:r>
          </a:p>
          <a:p>
            <a:pPr marL="800100" lvl="1" indent="-346075">
              <a:buFontTx/>
              <a:buAutoNum type="alphaLcParenR"/>
            </a:pPr>
            <a:r>
              <a:rPr lang="en-US" altLang="en-US" sz="2000" dirty="0"/>
              <a:t>Construction of turnouts, overlooks, and viewing areas as related to scenic or historic sites.  </a:t>
            </a:r>
          </a:p>
          <a:p>
            <a:pPr marL="968375" lvl="2" indent="0">
              <a:buFontTx/>
              <a:buNone/>
            </a:pPr>
            <a:r>
              <a:rPr lang="en-US" altLang="en-US" sz="2000" dirty="0">
                <a:solidFill>
                  <a:srgbClr val="0000FF"/>
                </a:solidFill>
              </a:rPr>
              <a:t>To what extent will the project provide a view of a highly unique and scenic area? (10 points max.)</a:t>
            </a:r>
          </a:p>
          <a:p>
            <a:pPr marL="454025" lvl="1" indent="0">
              <a:buFontTx/>
              <a:buAutoNum type="alphaLcParenR"/>
            </a:pPr>
            <a:r>
              <a:rPr lang="en-US" altLang="en-US" sz="2000" dirty="0"/>
              <a:t>  Preservation or rehabilitation of historic transportation facilities.  </a:t>
            </a:r>
          </a:p>
          <a:p>
            <a:pPr marL="968375" lvl="2" indent="0">
              <a:buFontTx/>
              <a:buNone/>
            </a:pPr>
            <a:r>
              <a:rPr lang="en-US" altLang="en-US" sz="2000" dirty="0">
                <a:solidFill>
                  <a:srgbClr val="0000FF"/>
                </a:solidFill>
              </a:rPr>
              <a:t>Describe the historic significance of the historic transportation facility and the importance of the facility to the State.(10 points max.)</a:t>
            </a:r>
          </a:p>
          <a:p>
            <a:pPr marL="800100" lvl="1" indent="-346075">
              <a:buFontTx/>
              <a:buAutoNum type="alphaLcParenR"/>
            </a:pPr>
            <a:r>
              <a:rPr lang="en-US" altLang="en-US" sz="2000" dirty="0"/>
              <a:t>Archeological planning and research related to impacts from a transportation project.  </a:t>
            </a:r>
          </a:p>
          <a:p>
            <a:pPr marL="968375" lvl="2" indent="0">
              <a:buFontTx/>
              <a:buNone/>
            </a:pPr>
            <a:r>
              <a:rPr lang="en-US" altLang="en-US" sz="2000" dirty="0">
                <a:solidFill>
                  <a:srgbClr val="0000FF"/>
                </a:solidFill>
              </a:rPr>
              <a:t>Describe the associated transportation project and benefit of the proposed activities. (10 points max.)</a:t>
            </a:r>
          </a:p>
          <a:p>
            <a:pPr marL="800100" lvl="1" indent="-346075">
              <a:buFontTx/>
              <a:buAutoNum type="alphaLcParenR"/>
            </a:pPr>
            <a:r>
              <a:rPr lang="en-US" altLang="en-US" sz="2000" dirty="0"/>
              <a:t>Vegetation management in transportation rights of way to improve roadway safety, prevent against invasive species, and provide erosion control.  </a:t>
            </a:r>
          </a:p>
          <a:p>
            <a:pPr marL="968375" lvl="2" indent="0">
              <a:buFontTx/>
              <a:buNone/>
            </a:pPr>
            <a:r>
              <a:rPr lang="en-US" altLang="en-US" sz="2000" dirty="0">
                <a:solidFill>
                  <a:srgbClr val="0000FF"/>
                </a:solidFill>
              </a:rPr>
              <a:t>Describe the extent of the current problem; impact on the site and surrounding area. (10 points max.)</a:t>
            </a:r>
          </a:p>
          <a:p>
            <a:endParaRPr lang="en-US" altLang="en-US" sz="20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59">
                                            <p:txEl>
                                              <p:pRg st="3" end="3"/>
                                            </p:txEl>
                                          </p:spTgt>
                                        </p:tgtEl>
                                        <p:attrNameLst>
                                          <p:attrName>style.visibility</p:attrName>
                                        </p:attrNameLst>
                                      </p:cBhvr>
                                      <p:to>
                                        <p:strVal val="visible"/>
                                      </p:to>
                                    </p:set>
                                    <p:anim calcmode="lin" valueType="num">
                                      <p:cBhvr additive="base">
                                        <p:cTn id="7" dur="500" fill="hold"/>
                                        <p:tgtEl>
                                          <p:spTgt spid="4505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59">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059">
                                            <p:txEl>
                                              <p:pRg st="4" end="4"/>
                                            </p:txEl>
                                          </p:spTgt>
                                        </p:tgtEl>
                                        <p:attrNameLst>
                                          <p:attrName>style.visibility</p:attrName>
                                        </p:attrNameLst>
                                      </p:cBhvr>
                                      <p:to>
                                        <p:strVal val="visible"/>
                                      </p:to>
                                    </p:set>
                                    <p:anim calcmode="lin" valueType="num">
                                      <p:cBhvr additive="base">
                                        <p:cTn id="11" dur="500" fill="hold"/>
                                        <p:tgtEl>
                                          <p:spTgt spid="45059">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50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5059">
                                            <p:txEl>
                                              <p:pRg st="5" end="5"/>
                                            </p:txEl>
                                          </p:spTgt>
                                        </p:tgtEl>
                                        <p:attrNameLst>
                                          <p:attrName>style.visibility</p:attrName>
                                        </p:attrNameLst>
                                      </p:cBhvr>
                                      <p:to>
                                        <p:strVal val="visible"/>
                                      </p:to>
                                    </p:set>
                                    <p:anim calcmode="lin" valueType="num">
                                      <p:cBhvr additive="base">
                                        <p:cTn id="17" dur="500" fill="hold"/>
                                        <p:tgtEl>
                                          <p:spTgt spid="45059">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5059">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5059">
                                            <p:txEl>
                                              <p:pRg st="6" end="6"/>
                                            </p:txEl>
                                          </p:spTgt>
                                        </p:tgtEl>
                                        <p:attrNameLst>
                                          <p:attrName>style.visibility</p:attrName>
                                        </p:attrNameLst>
                                      </p:cBhvr>
                                      <p:to>
                                        <p:strVal val="visible"/>
                                      </p:to>
                                    </p:set>
                                    <p:anim calcmode="lin" valueType="num">
                                      <p:cBhvr additive="base">
                                        <p:cTn id="21" dur="500" fill="hold"/>
                                        <p:tgtEl>
                                          <p:spTgt spid="45059">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50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5059">
                                            <p:txEl>
                                              <p:pRg st="7" end="7"/>
                                            </p:txEl>
                                          </p:spTgt>
                                        </p:tgtEl>
                                        <p:attrNameLst>
                                          <p:attrName>style.visibility</p:attrName>
                                        </p:attrNameLst>
                                      </p:cBhvr>
                                      <p:to>
                                        <p:strVal val="visible"/>
                                      </p:to>
                                    </p:set>
                                    <p:anim calcmode="lin" valueType="num">
                                      <p:cBhvr additive="base">
                                        <p:cTn id="27" dur="500" fill="hold"/>
                                        <p:tgtEl>
                                          <p:spTgt spid="45059">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5059">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5059">
                                            <p:txEl>
                                              <p:pRg st="8" end="8"/>
                                            </p:txEl>
                                          </p:spTgt>
                                        </p:tgtEl>
                                        <p:attrNameLst>
                                          <p:attrName>style.visibility</p:attrName>
                                        </p:attrNameLst>
                                      </p:cBhvr>
                                      <p:to>
                                        <p:strVal val="visible"/>
                                      </p:to>
                                    </p:set>
                                    <p:anim calcmode="lin" valueType="num">
                                      <p:cBhvr additive="base">
                                        <p:cTn id="31" dur="500" fill="hold"/>
                                        <p:tgtEl>
                                          <p:spTgt spid="45059">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505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8100" y="228600"/>
            <a:ext cx="9067800" cy="762000"/>
          </a:xfrm>
          <a:solidFill>
            <a:srgbClr val="0000FF">
              <a:alpha val="41000"/>
            </a:srgbClr>
          </a:solidFill>
        </p:spPr>
        <p:txBody>
          <a:bodyPr/>
          <a:lstStyle/>
          <a:p>
            <a:r>
              <a:rPr lang="en-US" altLang="en-US" dirty="0"/>
              <a:t>C.  Environmental Mitigation - Stormwater</a:t>
            </a:r>
          </a:p>
        </p:txBody>
      </p:sp>
      <p:sp>
        <p:nvSpPr>
          <p:cNvPr id="3" name="Content Placeholder 2"/>
          <p:cNvSpPr>
            <a:spLocks noGrp="1"/>
          </p:cNvSpPr>
          <p:nvPr>
            <p:ph idx="1"/>
          </p:nvPr>
        </p:nvSpPr>
        <p:spPr>
          <a:xfrm>
            <a:off x="228600" y="1143000"/>
            <a:ext cx="8686800" cy="5638800"/>
          </a:xfrm>
          <a:solidFill>
            <a:schemeClr val="bg1"/>
          </a:solidFill>
        </p:spPr>
        <p:txBody>
          <a:bodyPr/>
          <a:lstStyle/>
          <a:p>
            <a:pPr marL="628650" lvl="1" indent="-515938">
              <a:spcAft>
                <a:spcPts val="1200"/>
              </a:spcAft>
              <a:buNone/>
              <a:defRPr/>
            </a:pPr>
            <a:r>
              <a:rPr lang="en-US" dirty="0"/>
              <a:t>(i)</a:t>
            </a:r>
            <a:r>
              <a:rPr lang="en-US" sz="2200" dirty="0"/>
              <a:t>	</a:t>
            </a:r>
            <a:r>
              <a:rPr lang="en-US" sz="3000" dirty="0"/>
              <a:t>Please describe how this application provides environmental mitigation relating to stormwater and highways. (10 points max.)</a:t>
            </a:r>
          </a:p>
          <a:p>
            <a:pPr marL="628650" indent="-628650">
              <a:spcAft>
                <a:spcPts val="1200"/>
              </a:spcAft>
              <a:buFontTx/>
              <a:buNone/>
              <a:defRPr/>
            </a:pPr>
            <a:r>
              <a:rPr lang="en-US" sz="3000" dirty="0"/>
              <a:t> (ii) What information or data is provided to substantiate the current stormwater problem and associated environmental impacts? (10 points max.)</a:t>
            </a:r>
          </a:p>
          <a:p>
            <a:pPr marL="628650" indent="-628650">
              <a:spcAft>
                <a:spcPts val="1200"/>
              </a:spcAft>
              <a:buFontTx/>
              <a:buNone/>
              <a:defRPr/>
            </a:pPr>
            <a:r>
              <a:rPr lang="en-US" sz="3000" dirty="0"/>
              <a:t>(iii) What substantiating data or information is provided to show that the proposed application is an effective and manageable solution to the problem? (10 points max.)</a:t>
            </a:r>
          </a:p>
          <a:p>
            <a:pPr>
              <a:defRPr/>
            </a:pPr>
            <a:endParaRPr lang="en-US" sz="30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20" t="14163" r="19610" b="15280"/>
          <a:stretch/>
        </p:blipFill>
        <p:spPr bwMode="auto">
          <a:xfrm>
            <a:off x="0" y="0"/>
            <a:ext cx="91535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62125" y="6419910"/>
            <a:ext cx="7391400" cy="400110"/>
          </a:xfrm>
          <a:prstGeom prst="rect">
            <a:avLst/>
          </a:prstGeom>
        </p:spPr>
        <p:txBody>
          <a:bodyPr wrap="square">
            <a:spAutoFit/>
          </a:bodyPr>
          <a:lstStyle/>
          <a:p>
            <a:r>
              <a:rPr lang="en-US" sz="2000" b="1" dirty="0">
                <a:solidFill>
                  <a:srgbClr val="0000FF"/>
                </a:solidFill>
              </a:rPr>
              <a:t>http://www.fhwa.dot.gov/federal-aidessentials</a:t>
            </a:r>
          </a:p>
        </p:txBody>
      </p:sp>
    </p:spTree>
    <p:extLst>
      <p:ext uri="{BB962C8B-B14F-4D97-AF65-F5344CB8AC3E}">
        <p14:creationId xmlns:p14="http://schemas.microsoft.com/office/powerpoint/2010/main" val="1340413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52400" y="152400"/>
            <a:ext cx="8763000" cy="762000"/>
          </a:xfrm>
          <a:solidFill>
            <a:srgbClr val="0000FF">
              <a:alpha val="56000"/>
            </a:srgbClr>
          </a:solidFill>
        </p:spPr>
        <p:txBody>
          <a:bodyPr/>
          <a:lstStyle/>
          <a:p>
            <a:r>
              <a:rPr lang="en-US" altLang="en-US" dirty="0"/>
              <a:t>D.  Environmental Mitigation - Wildlife</a:t>
            </a:r>
          </a:p>
        </p:txBody>
      </p:sp>
      <p:sp>
        <p:nvSpPr>
          <p:cNvPr id="3" name="Content Placeholder 2"/>
          <p:cNvSpPr>
            <a:spLocks noGrp="1"/>
          </p:cNvSpPr>
          <p:nvPr>
            <p:ph idx="1"/>
          </p:nvPr>
        </p:nvSpPr>
        <p:spPr>
          <a:xfrm>
            <a:off x="228600" y="990600"/>
            <a:ext cx="8686800" cy="5638800"/>
          </a:xfrm>
          <a:solidFill>
            <a:schemeClr val="bg1"/>
          </a:solidFill>
        </p:spPr>
        <p:txBody>
          <a:bodyPr/>
          <a:lstStyle/>
          <a:p>
            <a:pPr marL="628650" lvl="1" indent="-515938">
              <a:spcAft>
                <a:spcPts val="1200"/>
              </a:spcAft>
              <a:buNone/>
              <a:defRPr/>
            </a:pPr>
            <a:r>
              <a:rPr lang="en-US" dirty="0"/>
              <a:t>(i)</a:t>
            </a:r>
            <a:r>
              <a:rPr lang="en-US" sz="2200" dirty="0"/>
              <a:t>	</a:t>
            </a:r>
            <a:r>
              <a:rPr lang="en-US" sz="3000" dirty="0"/>
              <a:t>Please describe how this application provides environmental mitigation relating to wildlife mortality. (10 points max.)</a:t>
            </a:r>
          </a:p>
          <a:p>
            <a:pPr marL="628650" indent="-628650">
              <a:spcAft>
                <a:spcPts val="1200"/>
              </a:spcAft>
              <a:buFontTx/>
              <a:buNone/>
              <a:defRPr/>
            </a:pPr>
            <a:r>
              <a:rPr lang="en-US" sz="3000" dirty="0"/>
              <a:t> (ii) What information or data is provided to substantiate the </a:t>
            </a:r>
            <a:r>
              <a:rPr lang="en-US" sz="3000"/>
              <a:t>current wildlife </a:t>
            </a:r>
            <a:r>
              <a:rPr lang="en-US" sz="3000" dirty="0"/>
              <a:t>problem and associated environmental impacts? (10 points max.)</a:t>
            </a:r>
          </a:p>
          <a:p>
            <a:pPr marL="628650" indent="-628650">
              <a:spcAft>
                <a:spcPts val="1200"/>
              </a:spcAft>
              <a:buFontTx/>
              <a:buNone/>
              <a:defRPr/>
            </a:pPr>
            <a:r>
              <a:rPr lang="en-US" sz="3000" dirty="0"/>
              <a:t>(iii) What substantiating data or information is provided to show that the proposed application is an effective and manageable solution to the problem? (10 points max.)</a:t>
            </a:r>
          </a:p>
          <a:p>
            <a:pPr>
              <a:defRPr/>
            </a:pPr>
            <a:endParaRPr lang="en-US" sz="3000" dirty="0"/>
          </a:p>
        </p:txBody>
      </p:sp>
    </p:spTree>
    <p:extLst>
      <p:ext uri="{BB962C8B-B14F-4D97-AF65-F5344CB8AC3E}">
        <p14:creationId xmlns:p14="http://schemas.microsoft.com/office/powerpoint/2010/main" val="3847187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485900" y="228600"/>
            <a:ext cx="6172200" cy="894806"/>
          </a:xfrm>
          <a:solidFill>
            <a:srgbClr val="0000FF">
              <a:alpha val="47000"/>
            </a:srgbClr>
          </a:solidFill>
        </p:spPr>
        <p:txBody>
          <a:bodyPr/>
          <a:lstStyle/>
          <a:p>
            <a:pPr algn="ctr"/>
            <a:r>
              <a:rPr lang="en-US" altLang="en-US" dirty="0"/>
              <a:t>If your project is funded:</a:t>
            </a:r>
          </a:p>
        </p:txBody>
      </p:sp>
      <p:sp>
        <p:nvSpPr>
          <p:cNvPr id="47107" name="Content Placeholder 2"/>
          <p:cNvSpPr>
            <a:spLocks noGrp="1"/>
          </p:cNvSpPr>
          <p:nvPr>
            <p:ph idx="1"/>
          </p:nvPr>
        </p:nvSpPr>
        <p:spPr bwMode="auto">
          <a:xfrm>
            <a:off x="457200" y="1371600"/>
            <a:ext cx="8229600" cy="4754563"/>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t>TAP Funding is competitive.  If funded, you will be asked to complete and sign a </a:t>
            </a:r>
            <a:r>
              <a:rPr lang="en-US" altLang="en-US" sz="2800" b="1" i="1" u="sng" dirty="0">
                <a:solidFill>
                  <a:srgbClr val="0000FF"/>
                </a:solidFill>
              </a:rPr>
              <a:t>Project Commitment Letter</a:t>
            </a:r>
            <a:r>
              <a:rPr lang="en-US" altLang="en-US" sz="2800" dirty="0"/>
              <a:t> that includes:</a:t>
            </a:r>
          </a:p>
          <a:p>
            <a:pPr lvl="1"/>
            <a:r>
              <a:rPr lang="en-US" altLang="en-US" dirty="0"/>
              <a:t>Acknowledgement that you are responsible for providing the local share of the project funding and commit to doing so.</a:t>
            </a:r>
            <a:endParaRPr lang="en-US" altLang="en-US" sz="2400" dirty="0"/>
          </a:p>
          <a:p>
            <a:pPr lvl="1"/>
            <a:r>
              <a:rPr lang="en-US" altLang="en-US" dirty="0"/>
              <a:t>Commitment to move forward with this project and sign the Grant Agreement within one month of receiving the document.</a:t>
            </a:r>
            <a:endParaRPr lang="en-US" altLang="en-US" sz="2400" dirty="0"/>
          </a:p>
          <a:p>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107">
                                            <p:txEl>
                                              <p:pRg st="1" end="1"/>
                                            </p:txEl>
                                          </p:spTgt>
                                        </p:tgtEl>
                                        <p:attrNameLst>
                                          <p:attrName>style.visibility</p:attrName>
                                        </p:attrNameLst>
                                      </p:cBhvr>
                                      <p:to>
                                        <p:strVal val="visible"/>
                                      </p:to>
                                    </p:set>
                                    <p:anim calcmode="lin" valueType="num">
                                      <p:cBhvr additive="base">
                                        <p:cTn id="7"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107">
                                            <p:txEl>
                                              <p:pRg st="2" end="2"/>
                                            </p:txEl>
                                          </p:spTgt>
                                        </p:tgtEl>
                                        <p:attrNameLst>
                                          <p:attrName>style.visibility</p:attrName>
                                        </p:attrNameLst>
                                      </p:cBhvr>
                                      <p:to>
                                        <p:strVal val="visible"/>
                                      </p:to>
                                    </p:set>
                                    <p:anim calcmode="lin" valueType="num">
                                      <p:cBhvr additive="base">
                                        <p:cTn id="13" dur="500" fill="hold"/>
                                        <p:tgtEl>
                                          <p:spTgt spid="471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1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28600" y="381000"/>
            <a:ext cx="8763000" cy="762000"/>
          </a:xfrm>
          <a:solidFill>
            <a:srgbClr val="0000FF">
              <a:alpha val="45000"/>
            </a:srgbClr>
          </a:solidFill>
        </p:spPr>
        <p:txBody>
          <a:bodyPr/>
          <a:lstStyle/>
          <a:p>
            <a:pPr algn="ctr" eaLnBrk="1" hangingPunct="1"/>
            <a:r>
              <a:rPr lang="en-US" altLang="en-US" dirty="0"/>
              <a:t>Project Development Timeline Example</a:t>
            </a:r>
          </a:p>
        </p:txBody>
      </p:sp>
      <p:sp>
        <p:nvSpPr>
          <p:cNvPr id="48131" name="Rectangle 3"/>
          <p:cNvSpPr>
            <a:spLocks noGrp="1" noChangeArrowheads="1"/>
          </p:cNvSpPr>
          <p:nvPr>
            <p:ph idx="1"/>
          </p:nvPr>
        </p:nvSpPr>
        <p:spPr bwMode="auto">
          <a:xfrm>
            <a:off x="228600" y="1219200"/>
            <a:ext cx="8763000" cy="52578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spcAft>
                <a:spcPts val="1200"/>
              </a:spcAft>
            </a:pPr>
            <a:r>
              <a:rPr lang="en-US" altLang="en-US" sz="2600" dirty="0"/>
              <a:t>February 2023 – Announcement of grant awards</a:t>
            </a:r>
          </a:p>
          <a:p>
            <a:pPr>
              <a:spcAft>
                <a:spcPts val="1200"/>
              </a:spcAft>
            </a:pPr>
            <a:r>
              <a:rPr lang="en-US" altLang="en-US" sz="2600" dirty="0"/>
              <a:t>March 2023 – Grant agreement executed</a:t>
            </a:r>
          </a:p>
          <a:p>
            <a:pPr>
              <a:spcAft>
                <a:spcPts val="1200"/>
              </a:spcAft>
            </a:pPr>
            <a:r>
              <a:rPr lang="en-US" altLang="en-US" sz="2600" dirty="0"/>
              <a:t>June 2023 – Engineering/MPM Procurement process complete</a:t>
            </a:r>
          </a:p>
          <a:p>
            <a:pPr>
              <a:spcAft>
                <a:spcPts val="1200"/>
              </a:spcAft>
            </a:pPr>
            <a:r>
              <a:rPr lang="en-US" altLang="en-US" sz="2600" dirty="0"/>
              <a:t>March 2024 – Conceptual Plans and NEPA document secured</a:t>
            </a:r>
          </a:p>
          <a:p>
            <a:pPr>
              <a:spcAft>
                <a:spcPts val="1200"/>
              </a:spcAft>
            </a:pPr>
            <a:r>
              <a:rPr lang="en-US" altLang="en-US" sz="2600" dirty="0"/>
              <a:t>September 2024 – Preliminary Plans completed</a:t>
            </a:r>
          </a:p>
          <a:p>
            <a:pPr>
              <a:spcAft>
                <a:spcPts val="1200"/>
              </a:spcAft>
            </a:pPr>
            <a:r>
              <a:rPr lang="en-US" altLang="en-US" sz="2600" dirty="0"/>
              <a:t>June 2025 – Right of Way approved and cleared</a:t>
            </a:r>
          </a:p>
          <a:p>
            <a:pPr>
              <a:spcAft>
                <a:spcPts val="1200"/>
              </a:spcAft>
            </a:pPr>
            <a:r>
              <a:rPr lang="en-US" altLang="en-US" sz="2600" dirty="0"/>
              <a:t>February 2026 – Final plans and bid documents completed</a:t>
            </a:r>
          </a:p>
          <a:p>
            <a:pPr>
              <a:spcAft>
                <a:spcPts val="1200"/>
              </a:spcAft>
            </a:pPr>
            <a:r>
              <a:rPr lang="en-US" altLang="en-US" sz="2600" dirty="0"/>
              <a:t>May 2026 – Project goes out to bid for Construction</a:t>
            </a:r>
          </a:p>
          <a:p>
            <a:pPr eaLnBrk="1" hangingPunct="1">
              <a:lnSpc>
                <a:spcPct val="90000"/>
              </a:lnSpc>
              <a:buFontTx/>
              <a:buNone/>
            </a:pPr>
            <a:endParaRPr lang="en-US" altLang="en-US" dirty="0"/>
          </a:p>
          <a:p>
            <a:pPr eaLnBrk="1" hangingPunct="1">
              <a:lnSpc>
                <a:spcPct val="90000"/>
              </a:lnSpc>
              <a:buFontTx/>
              <a:buNone/>
            </a:pPr>
            <a:endParaRPr lang="en-US" altLang="en-US" sz="2800"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04800" y="381000"/>
            <a:ext cx="8686800" cy="762000"/>
          </a:xfrm>
          <a:solidFill>
            <a:srgbClr val="0000FF">
              <a:alpha val="45000"/>
            </a:srgbClr>
          </a:solidFill>
        </p:spPr>
        <p:txBody>
          <a:bodyPr/>
          <a:lstStyle/>
          <a:p>
            <a:pPr algn="ctr" eaLnBrk="1" hangingPunct="1"/>
            <a:r>
              <a:rPr lang="en-US" altLang="en-US" dirty="0"/>
              <a:t>Scoping Study Timeline Example</a:t>
            </a:r>
          </a:p>
        </p:txBody>
      </p:sp>
      <p:sp>
        <p:nvSpPr>
          <p:cNvPr id="50179" name="Rectangle 3"/>
          <p:cNvSpPr>
            <a:spLocks noGrp="1" noChangeArrowheads="1"/>
          </p:cNvSpPr>
          <p:nvPr>
            <p:ph type="body" idx="1"/>
          </p:nvPr>
        </p:nvSpPr>
        <p:spPr bwMode="auto">
          <a:xfrm>
            <a:off x="304800" y="1447800"/>
            <a:ext cx="8686800" cy="3048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altLang="en-US" sz="2800" b="1" dirty="0"/>
              <a:t>February 2023 </a:t>
            </a:r>
            <a:r>
              <a:rPr lang="en-US" altLang="en-US" sz="2800" dirty="0"/>
              <a:t>– Announcement of grant awards</a:t>
            </a:r>
          </a:p>
          <a:p>
            <a:r>
              <a:rPr lang="en-US" altLang="en-US" sz="2800" dirty="0"/>
              <a:t>March 2023 – Grant agreement executed</a:t>
            </a:r>
          </a:p>
          <a:p>
            <a:r>
              <a:rPr lang="en-US" altLang="en-US" sz="2800" dirty="0"/>
              <a:t>May 2023 – Consultant Procurement process complete</a:t>
            </a:r>
          </a:p>
          <a:p>
            <a:r>
              <a:rPr lang="en-US" altLang="en-US" sz="2800" dirty="0"/>
              <a:t>October 2023 – Draft Study/Alternatives Presentation</a:t>
            </a:r>
          </a:p>
          <a:p>
            <a:r>
              <a:rPr lang="en-US" altLang="en-US" sz="2800" dirty="0"/>
              <a:t>January 2024 – Scoping Study completed</a:t>
            </a:r>
          </a:p>
          <a:p>
            <a:pPr eaLnBrk="1" hangingPunct="1">
              <a:lnSpc>
                <a:spcPct val="90000"/>
              </a:lnSpc>
              <a:buFontTx/>
              <a:buNone/>
            </a:pPr>
            <a:endParaRPr lang="en-US" altLang="en-US" sz="2800" dirty="0"/>
          </a:p>
        </p:txBody>
      </p:sp>
      <p:pic>
        <p:nvPicPr>
          <p:cNvPr id="50180" name="Picture 4" descr="C:\Users\jkaplan\AppData\Local\Microsoft\Windows\Temporary Internet Files\Content.IE5\BI4OAY1N\MC9002330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5029200"/>
            <a:ext cx="4506913"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600200" y="76200"/>
            <a:ext cx="5562600" cy="1143000"/>
          </a:xfrm>
          <a:solidFill>
            <a:srgbClr val="0000FF">
              <a:alpha val="43000"/>
            </a:srgbClr>
          </a:solidFill>
        </p:spPr>
        <p:txBody>
          <a:bodyPr/>
          <a:lstStyle/>
          <a:p>
            <a:r>
              <a:rPr lang="en-US" altLang="en-US" dirty="0"/>
              <a:t>       Common Mistakes</a:t>
            </a:r>
          </a:p>
        </p:txBody>
      </p:sp>
      <p:sp>
        <p:nvSpPr>
          <p:cNvPr id="60419" name="Content Placeholder 2"/>
          <p:cNvSpPr>
            <a:spLocks noGrp="1"/>
          </p:cNvSpPr>
          <p:nvPr>
            <p:ph idx="1"/>
          </p:nvPr>
        </p:nvSpPr>
        <p:spPr>
          <a:xfrm>
            <a:off x="304800" y="1295400"/>
            <a:ext cx="8458200" cy="4876800"/>
          </a:xfrm>
          <a:solidFill>
            <a:schemeClr val="bg1"/>
          </a:solidFill>
        </p:spPr>
        <p:txBody>
          <a:bodyPr rtlCol="0">
            <a:normAutofit/>
          </a:bodyPr>
          <a:lstStyle/>
          <a:p>
            <a:pPr fontAlgn="auto">
              <a:spcAft>
                <a:spcPts val="0"/>
              </a:spcAft>
              <a:buFont typeface="Arial" pitchFamily="34" charset="0"/>
              <a:buChar char="•"/>
              <a:defRPr/>
            </a:pPr>
            <a:r>
              <a:rPr lang="en-US" dirty="0"/>
              <a:t>“We always know who to hire!”</a:t>
            </a:r>
          </a:p>
          <a:p>
            <a:pPr fontAlgn="auto">
              <a:spcAft>
                <a:spcPts val="0"/>
              </a:spcAft>
              <a:buFont typeface="Arial" pitchFamily="34" charset="0"/>
              <a:buChar char="•"/>
              <a:defRPr/>
            </a:pPr>
            <a:r>
              <a:rPr lang="en-US" dirty="0"/>
              <a:t>“We’ve got plans; let’s go to construction!”</a:t>
            </a:r>
          </a:p>
          <a:p>
            <a:pPr fontAlgn="auto">
              <a:spcAft>
                <a:spcPts val="0"/>
              </a:spcAft>
              <a:buFont typeface="Arial" pitchFamily="34" charset="0"/>
              <a:buChar char="•"/>
              <a:defRPr/>
            </a:pPr>
            <a:r>
              <a:rPr lang="en-US" dirty="0"/>
              <a:t>“I’m sure we can handle the MPM role 	internally.”</a:t>
            </a:r>
          </a:p>
          <a:p>
            <a:pPr fontAlgn="auto">
              <a:spcAft>
                <a:spcPts val="0"/>
              </a:spcAft>
              <a:buFont typeface="Arial" pitchFamily="34" charset="0"/>
              <a:buChar char="•"/>
              <a:defRPr/>
            </a:pPr>
            <a:r>
              <a:rPr lang="en-US" dirty="0"/>
              <a:t>“The guy from ANR said “no problem…”</a:t>
            </a:r>
          </a:p>
          <a:p>
            <a:pPr fontAlgn="auto">
              <a:spcAft>
                <a:spcPts val="0"/>
              </a:spcAft>
              <a:buFont typeface="Arial" pitchFamily="34" charset="0"/>
              <a:buChar char="•"/>
              <a:defRPr/>
            </a:pPr>
            <a:r>
              <a:rPr lang="en-US" dirty="0"/>
              <a:t>“We don’t need any Right-of-Way…”</a:t>
            </a:r>
          </a:p>
          <a:p>
            <a:pPr marL="344488" indent="-344488" fontAlgn="auto">
              <a:spcAft>
                <a:spcPts val="0"/>
              </a:spcAft>
              <a:buFont typeface="Arial" pitchFamily="34" charset="0"/>
              <a:buChar char="•"/>
              <a:defRPr/>
            </a:pPr>
            <a:r>
              <a:rPr lang="en-US" dirty="0"/>
              <a:t>“Can’t we just rely on our contractor to know     	what needs to be done?”</a:t>
            </a:r>
          </a:p>
          <a:p>
            <a:pPr fontAlgn="auto">
              <a:spcAft>
                <a:spcPts val="0"/>
              </a:spcAft>
              <a:buFont typeface="Arial" pitchFamily="34" charset="0"/>
              <a:buChar char="•"/>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09800" y="152400"/>
            <a:ext cx="4038600" cy="1219200"/>
          </a:xfrm>
          <a:solidFill>
            <a:srgbClr val="0000FF">
              <a:alpha val="43000"/>
            </a:srgbClr>
          </a:solidFill>
        </p:spPr>
        <p:txBody>
          <a:bodyPr/>
          <a:lstStyle/>
          <a:p>
            <a:r>
              <a:rPr lang="en-US" altLang="en-US" dirty="0"/>
              <a:t>Successful Projects</a:t>
            </a:r>
          </a:p>
        </p:txBody>
      </p:sp>
      <p:sp>
        <p:nvSpPr>
          <p:cNvPr id="52227" name="Content Placeholder 2"/>
          <p:cNvSpPr>
            <a:spLocks noGrp="1"/>
          </p:cNvSpPr>
          <p:nvPr>
            <p:ph idx="1"/>
          </p:nvPr>
        </p:nvSpPr>
        <p:spPr bwMode="auto">
          <a:xfrm>
            <a:off x="685800" y="1752600"/>
            <a:ext cx="7162800" cy="42672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Hire qualified professionals</a:t>
            </a:r>
          </a:p>
          <a:p>
            <a:r>
              <a:rPr lang="en-US" altLang="en-US" dirty="0"/>
              <a:t>HAVE GOOD AND CONTINUAL COMMUNICATION WITH VTRANS</a:t>
            </a:r>
          </a:p>
          <a:p>
            <a:r>
              <a:rPr lang="en-US" altLang="en-US" dirty="0"/>
              <a:t>Have realistic project cost estimates and schedules when applying</a:t>
            </a:r>
          </a:p>
          <a:p>
            <a:r>
              <a:rPr lang="en-US" altLang="en-US" dirty="0"/>
              <a:t>Have the full support of the town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title"/>
          </p:nvPr>
        </p:nvSpPr>
        <p:spPr>
          <a:xfrm>
            <a:off x="2743200" y="65103"/>
            <a:ext cx="4038600" cy="1143000"/>
          </a:xfrm>
        </p:spPr>
        <p:txBody>
          <a:bodyPr/>
          <a:lstStyle/>
          <a:p>
            <a:pPr eaLnBrk="1" hangingPunct="1"/>
            <a:r>
              <a:rPr lang="en-US" altLang="en-US" dirty="0">
                <a:cs typeface="Arial" charset="0"/>
              </a:rPr>
              <a:t>Project Examples</a:t>
            </a:r>
          </a:p>
        </p:txBody>
      </p:sp>
      <p:sp>
        <p:nvSpPr>
          <p:cNvPr id="54275" name="Rectangle 7"/>
          <p:cNvSpPr>
            <a:spLocks noChangeArrowheads="1"/>
          </p:cNvSpPr>
          <p:nvPr/>
        </p:nvSpPr>
        <p:spPr bwMode="auto">
          <a:xfrm>
            <a:off x="457200" y="0"/>
            <a:ext cx="76200" cy="6858000"/>
          </a:xfrm>
          <a:prstGeom prst="rect">
            <a:avLst/>
          </a:prstGeom>
          <a:solidFill>
            <a:srgbClr val="FEE37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eaLnBrk="1" hangingPunct="1"/>
            <a:endParaRPr lang="en-US" altLang="en-US" dirty="0"/>
          </a:p>
        </p:txBody>
      </p:sp>
      <p:pic>
        <p:nvPicPr>
          <p:cNvPr id="54276" name="Picture 5" descr="Wallingford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192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title"/>
          </p:nvPr>
        </p:nvSpPr>
        <p:spPr>
          <a:xfrm>
            <a:off x="1235529" y="-228600"/>
            <a:ext cx="7223760" cy="1352006"/>
          </a:xfrm>
        </p:spPr>
        <p:txBody>
          <a:bodyPr/>
          <a:lstStyle/>
          <a:p>
            <a:pPr eaLnBrk="1" hangingPunct="1"/>
            <a:r>
              <a:rPr lang="en-US" altLang="en-US" sz="2800" u="sng" dirty="0">
                <a:cs typeface="Arial" charset="0"/>
              </a:rPr>
              <a:t>Stormwater Quality Improvement is the goal</a:t>
            </a:r>
          </a:p>
        </p:txBody>
      </p:sp>
      <p:sp>
        <p:nvSpPr>
          <p:cNvPr id="54275" name="Rectangle 7"/>
          <p:cNvSpPr>
            <a:spLocks noChangeArrowheads="1"/>
          </p:cNvSpPr>
          <p:nvPr/>
        </p:nvSpPr>
        <p:spPr bwMode="auto">
          <a:xfrm>
            <a:off x="457200" y="0"/>
            <a:ext cx="76200" cy="6858000"/>
          </a:xfrm>
          <a:prstGeom prst="rect">
            <a:avLst/>
          </a:prstGeom>
          <a:solidFill>
            <a:srgbClr val="FEE37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eaLnBrk="1" hangingPunct="1"/>
            <a:endParaRPr lang="en-US" altLang="en-US" dirty="0"/>
          </a:p>
        </p:txBody>
      </p:sp>
      <p:pic>
        <p:nvPicPr>
          <p:cNvPr id="5" name="Picture 4">
            <a:extLst>
              <a:ext uri="{FF2B5EF4-FFF2-40B4-BE49-F238E27FC236}">
                <a16:creationId xmlns:a16="http://schemas.microsoft.com/office/drawing/2014/main" id="{9ABC96B4-8901-4473-9B8D-7E0B46D5D0FC}"/>
              </a:ext>
            </a:extLst>
          </p:cNvPr>
          <p:cNvPicPr/>
          <p:nvPr/>
        </p:nvPicPr>
        <p:blipFill rotWithShape="1">
          <a:blip r:embed="rId3">
            <a:extLst>
              <a:ext uri="{28A0092B-C50C-407E-A947-70E740481C1C}">
                <a14:useLocalDpi xmlns:a14="http://schemas.microsoft.com/office/drawing/2010/main" val="0"/>
              </a:ext>
            </a:extLst>
          </a:blip>
          <a:srcRect l="8885" t="36824" r="66758" b="7706"/>
          <a:stretch/>
        </p:blipFill>
        <p:spPr bwMode="auto">
          <a:xfrm>
            <a:off x="684710" y="838200"/>
            <a:ext cx="6325689" cy="396240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B158160-B8F6-4F54-AE04-EB797B11218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715000" y="3117669"/>
            <a:ext cx="3210197" cy="3733800"/>
          </a:xfrm>
          <a:prstGeom prst="rect">
            <a:avLst/>
          </a:prstGeom>
        </p:spPr>
      </p:pic>
    </p:spTree>
    <p:extLst>
      <p:ext uri="{BB962C8B-B14F-4D97-AF65-F5344CB8AC3E}">
        <p14:creationId xmlns:p14="http://schemas.microsoft.com/office/powerpoint/2010/main" val="3621844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5298" name="Rectangle 6"/>
          <p:cNvSpPr>
            <a:spLocks noGrp="1" noChangeArrowheads="1"/>
          </p:cNvSpPr>
          <p:nvPr>
            <p:ph type="title"/>
          </p:nvPr>
        </p:nvSpPr>
        <p:spPr>
          <a:xfrm>
            <a:off x="685800" y="228600"/>
            <a:ext cx="8229600" cy="1143000"/>
          </a:xfrm>
        </p:spPr>
        <p:txBody>
          <a:bodyPr/>
          <a:lstStyle/>
          <a:p>
            <a:pPr eaLnBrk="1" hangingPunct="1"/>
            <a:r>
              <a:rPr lang="en-US" altLang="en-US" dirty="0">
                <a:cs typeface="Arial" charset="0"/>
              </a:rPr>
              <a:t>Meet ADA requirements for universal design </a:t>
            </a:r>
          </a:p>
        </p:txBody>
      </p:sp>
      <p:sp>
        <p:nvSpPr>
          <p:cNvPr id="55299" name="Rectangle 7"/>
          <p:cNvSpPr>
            <a:spLocks noChangeArrowheads="1"/>
          </p:cNvSpPr>
          <p:nvPr/>
        </p:nvSpPr>
        <p:spPr bwMode="auto">
          <a:xfrm>
            <a:off x="457200" y="0"/>
            <a:ext cx="76200" cy="6858000"/>
          </a:xfrm>
          <a:prstGeom prst="rect">
            <a:avLst/>
          </a:prstGeom>
          <a:solidFill>
            <a:srgbClr val="FEE37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eaLnBrk="1" hangingPunct="1"/>
            <a:endParaRPr lang="en-US" altLang="en-US" dirty="0"/>
          </a:p>
        </p:txBody>
      </p:sp>
      <p:pic>
        <p:nvPicPr>
          <p:cNvPr id="55300" name="Picture 2" descr="Steve contemplating steep r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28800"/>
            <a:ext cx="7594600"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8370" name="Rectangle 4"/>
          <p:cNvSpPr>
            <a:spLocks noChangeArrowheads="1"/>
          </p:cNvSpPr>
          <p:nvPr/>
        </p:nvSpPr>
        <p:spPr bwMode="auto">
          <a:xfrm>
            <a:off x="76200" y="6238875"/>
            <a:ext cx="8686800" cy="457200"/>
          </a:xfrm>
          <a:prstGeom prst="rect">
            <a:avLst/>
          </a:prstGeom>
          <a:solidFill>
            <a:srgbClr val="E3E8FF"/>
          </a:solidFill>
          <a:ln>
            <a:noFill/>
          </a:ln>
          <a:extLst>
            <a:ext uri="{91240B29-F687-4F45-9708-019B960494DF}">
              <a14:hiddenLine xmlns:a14="http://schemas.microsoft.com/office/drawing/2010/main" w="9525">
                <a:solidFill>
                  <a:srgbClr val="000000"/>
                </a:solidFill>
                <a:miter lim="800000"/>
                <a:headEnd/>
                <a:tailEnd/>
              </a14:hiddenLine>
            </a:ext>
          </a:extLst>
        </p:spPr>
        <p:txBody>
          <a:bodyPr bIns="91440" anchor="ctr" anchorCtr="1"/>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eaLnBrk="1" hangingPunct="1">
              <a:spcBef>
                <a:spcPct val="20000"/>
              </a:spcBef>
            </a:pPr>
            <a:r>
              <a:rPr lang="en-US" altLang="en-US" sz="3200" dirty="0"/>
              <a:t>Narrow curbside sidewalks provide no buffer</a:t>
            </a:r>
          </a:p>
        </p:txBody>
      </p:sp>
      <p:pic>
        <p:nvPicPr>
          <p:cNvPr id="58371" name="Picture 6" descr="DSCN09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912" y="160481"/>
            <a:ext cx="2514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2" descr="curbside sidewalk 2"/>
          <p:cNvPicPr>
            <a:picLocks noChangeAspect="1" noChangeArrowheads="1"/>
          </p:cNvPicPr>
          <p:nvPr/>
        </p:nvPicPr>
        <p:blipFill>
          <a:blip r:embed="rId4">
            <a:extLst>
              <a:ext uri="{28A0092B-C50C-407E-A947-70E740481C1C}">
                <a14:useLocalDpi xmlns:a14="http://schemas.microsoft.com/office/drawing/2010/main" val="0"/>
              </a:ext>
            </a:extLst>
          </a:blip>
          <a:srcRect l="6731"/>
          <a:stretch>
            <a:fillRect/>
          </a:stretch>
        </p:blipFill>
        <p:spPr bwMode="auto">
          <a:xfrm>
            <a:off x="1028702" y="2590800"/>
            <a:ext cx="5486400" cy="338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descr="DSCN09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161925"/>
            <a:ext cx="3011488" cy="401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98" t="15370" r="18542" b="11768"/>
          <a:stretch/>
        </p:blipFill>
        <p:spPr bwMode="auto">
          <a:xfrm>
            <a:off x="9524" y="-1"/>
            <a:ext cx="9134475"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4953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solidFill>
          <a:srgbClr val="0000FF"/>
        </a:solidFill>
        <a:effectLst/>
      </p:bgPr>
    </p:bg>
    <p:spTree>
      <p:nvGrpSpPr>
        <p:cNvPr id="1" name=""/>
        <p:cNvGrpSpPr/>
        <p:nvPr/>
      </p:nvGrpSpPr>
      <p:grpSpPr>
        <a:xfrm>
          <a:off x="0" y="0"/>
          <a:ext cx="0" cy="0"/>
          <a:chOff x="0" y="0"/>
          <a:chExt cx="0" cy="0"/>
        </a:xfrm>
      </p:grpSpPr>
      <p:sp>
        <p:nvSpPr>
          <p:cNvPr id="59394" name="Rectangle 7"/>
          <p:cNvSpPr>
            <a:spLocks noChangeArrowheads="1"/>
          </p:cNvSpPr>
          <p:nvPr/>
        </p:nvSpPr>
        <p:spPr bwMode="auto">
          <a:xfrm>
            <a:off x="0" y="1066800"/>
            <a:ext cx="9144000" cy="2743200"/>
          </a:xfrm>
          <a:prstGeom prst="rect">
            <a:avLst/>
          </a:prstGeom>
          <a:solidFill>
            <a:srgbClr val="336699">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eaLnBrk="1" hangingPunct="1"/>
            <a:endParaRPr lang="en-US" altLang="en-US" dirty="0"/>
          </a:p>
        </p:txBody>
      </p:sp>
      <p:sp>
        <p:nvSpPr>
          <p:cNvPr id="59395" name="Rectangle 8"/>
          <p:cNvSpPr>
            <a:spLocks noChangeArrowheads="1"/>
          </p:cNvSpPr>
          <p:nvPr/>
        </p:nvSpPr>
        <p:spPr bwMode="auto">
          <a:xfrm>
            <a:off x="0" y="3962400"/>
            <a:ext cx="9144000" cy="2667000"/>
          </a:xfrm>
          <a:prstGeom prst="rect">
            <a:avLst/>
          </a:prstGeom>
          <a:solidFill>
            <a:srgbClr val="336699">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eaLnBrk="1" hangingPunct="1"/>
            <a:endParaRPr lang="en-US" altLang="en-US" dirty="0"/>
          </a:p>
        </p:txBody>
      </p:sp>
      <p:sp>
        <p:nvSpPr>
          <p:cNvPr id="59396" name="Rectangle 2"/>
          <p:cNvSpPr>
            <a:spLocks noGrp="1" noChangeArrowheads="1"/>
          </p:cNvSpPr>
          <p:nvPr>
            <p:ph type="title" sz="quarter"/>
          </p:nvPr>
        </p:nvSpPr>
        <p:spPr>
          <a:xfrm>
            <a:off x="838200" y="152400"/>
            <a:ext cx="7467600" cy="685800"/>
          </a:xfrm>
        </p:spPr>
        <p:txBody>
          <a:bodyPr/>
          <a:lstStyle/>
          <a:p>
            <a:pPr eaLnBrk="1" hangingPunct="1"/>
            <a:r>
              <a:rPr lang="en-US" altLang="en-US" dirty="0"/>
              <a:t>Provide buffer from travel lanes</a:t>
            </a:r>
          </a:p>
        </p:txBody>
      </p:sp>
      <p:pic>
        <p:nvPicPr>
          <p:cNvPr id="59397" name="Picture 4" descr="7-27-031368"/>
          <p:cNvPicPr>
            <a:picLocks noGrp="1" noChangeAspect="1" noChangeArrowheads="1"/>
          </p:cNvPicPr>
          <p:nvPr>
            <p:ph sz="quarter" idx="2"/>
          </p:nvPr>
        </p:nvPicPr>
        <p:blipFill>
          <a:blip r:embed="rId3">
            <a:lum contrast="12000"/>
            <a:extLst>
              <a:ext uri="{28A0092B-C50C-407E-A947-70E740481C1C}">
                <a14:useLocalDpi xmlns:a14="http://schemas.microsoft.com/office/drawing/2010/main" val="0"/>
              </a:ext>
            </a:extLst>
          </a:blip>
          <a:srcRect/>
          <a:stretch>
            <a:fillRect/>
          </a:stretch>
        </p:blipFill>
        <p:spPr bwMode="auto">
          <a:xfrm>
            <a:off x="5562600" y="1295400"/>
            <a:ext cx="3429000" cy="2519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6" descr="IMG_4241"/>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5486400" y="4202113"/>
            <a:ext cx="3505200" cy="2516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Rectangle 9"/>
          <p:cNvSpPr>
            <a:spLocks noChangeArrowheads="1"/>
          </p:cNvSpPr>
          <p:nvPr/>
        </p:nvSpPr>
        <p:spPr bwMode="auto">
          <a:xfrm>
            <a:off x="9067800" y="1066800"/>
            <a:ext cx="76200" cy="2741613"/>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eaLnBrk="1" hangingPunct="1"/>
            <a:endParaRPr lang="en-US" altLang="en-US" dirty="0"/>
          </a:p>
        </p:txBody>
      </p:sp>
      <p:sp>
        <p:nvSpPr>
          <p:cNvPr id="59400" name="Rectangle 10"/>
          <p:cNvSpPr>
            <a:spLocks noChangeArrowheads="1"/>
          </p:cNvSpPr>
          <p:nvPr/>
        </p:nvSpPr>
        <p:spPr bwMode="auto">
          <a:xfrm>
            <a:off x="9067800" y="3962400"/>
            <a:ext cx="76200" cy="2668588"/>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eaLnBrk="1" hangingPunct="1"/>
            <a:endParaRPr lang="en-US" altLang="en-US" dirty="0"/>
          </a:p>
        </p:txBody>
      </p:sp>
      <p:pic>
        <p:nvPicPr>
          <p:cNvPr id="59401" name="Picture 12" descr="IMG_01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954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15" descr="parking as buff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252913"/>
            <a:ext cx="34290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3" name="Text Box 16"/>
          <p:cNvSpPr txBox="1">
            <a:spLocks noChangeArrowheads="1"/>
          </p:cNvSpPr>
          <p:nvPr/>
        </p:nvSpPr>
        <p:spPr bwMode="auto">
          <a:xfrm>
            <a:off x="152400" y="9144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eaLnBrk="1" hangingPunct="1">
              <a:spcBef>
                <a:spcPct val="50000"/>
              </a:spcBef>
            </a:pPr>
            <a:r>
              <a:rPr lang="en-US" altLang="en-US" sz="2400" dirty="0">
                <a:solidFill>
                  <a:schemeClr val="bg1"/>
                </a:solidFill>
              </a:rPr>
              <a:t>Green Strip</a:t>
            </a:r>
          </a:p>
        </p:txBody>
      </p:sp>
      <p:sp>
        <p:nvSpPr>
          <p:cNvPr id="59404" name="Text Box 17"/>
          <p:cNvSpPr txBox="1">
            <a:spLocks noChangeArrowheads="1"/>
          </p:cNvSpPr>
          <p:nvPr/>
        </p:nvSpPr>
        <p:spPr bwMode="auto">
          <a:xfrm>
            <a:off x="7162800" y="838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eaLnBrk="1" hangingPunct="1">
              <a:spcBef>
                <a:spcPct val="50000"/>
              </a:spcBef>
            </a:pPr>
            <a:r>
              <a:rPr lang="en-US" altLang="en-US" sz="2400" dirty="0">
                <a:solidFill>
                  <a:schemeClr val="bg1"/>
                </a:solidFill>
              </a:rPr>
              <a:t>Bike</a:t>
            </a:r>
            <a:r>
              <a:rPr lang="en-US" altLang="en-US" sz="2400" dirty="0">
                <a:solidFill>
                  <a:schemeClr val="bg1"/>
                </a:solidFill>
                <a:latin typeface="Georgia" pitchFamily="18" charset="0"/>
              </a:rPr>
              <a:t> </a:t>
            </a:r>
            <a:r>
              <a:rPr lang="en-US" altLang="en-US" sz="2400" dirty="0">
                <a:solidFill>
                  <a:schemeClr val="bg1"/>
                </a:solidFill>
              </a:rPr>
              <a:t>Lanes</a:t>
            </a:r>
          </a:p>
        </p:txBody>
      </p:sp>
      <p:sp>
        <p:nvSpPr>
          <p:cNvPr id="59405" name="Text Box 18"/>
          <p:cNvSpPr txBox="1">
            <a:spLocks noChangeArrowheads="1"/>
          </p:cNvSpPr>
          <p:nvPr/>
        </p:nvSpPr>
        <p:spPr bwMode="auto">
          <a:xfrm>
            <a:off x="304800" y="38100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eaLnBrk="1" hangingPunct="1">
              <a:spcBef>
                <a:spcPct val="50000"/>
              </a:spcBef>
            </a:pPr>
            <a:r>
              <a:rPr lang="en-US" altLang="en-US" sz="2400" dirty="0">
                <a:solidFill>
                  <a:schemeClr val="bg1"/>
                </a:solidFill>
              </a:rPr>
              <a:t>On-street</a:t>
            </a:r>
            <a:r>
              <a:rPr lang="en-US" altLang="en-US" sz="2400" dirty="0">
                <a:solidFill>
                  <a:schemeClr val="bg1"/>
                </a:solidFill>
                <a:latin typeface="Georgia" pitchFamily="18" charset="0"/>
              </a:rPr>
              <a:t> </a:t>
            </a:r>
            <a:r>
              <a:rPr lang="en-US" altLang="en-US" sz="2400" dirty="0">
                <a:solidFill>
                  <a:schemeClr val="bg1"/>
                </a:solidFill>
              </a:rPr>
              <a:t>Parking</a:t>
            </a:r>
          </a:p>
        </p:txBody>
      </p:sp>
      <p:sp>
        <p:nvSpPr>
          <p:cNvPr id="59406" name="Text Box 19"/>
          <p:cNvSpPr txBox="1">
            <a:spLocks noChangeArrowheads="1"/>
          </p:cNvSpPr>
          <p:nvPr/>
        </p:nvSpPr>
        <p:spPr bwMode="auto">
          <a:xfrm>
            <a:off x="7010400" y="38100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eaLnBrk="1" hangingPunct="1">
              <a:spcBef>
                <a:spcPct val="50000"/>
              </a:spcBef>
            </a:pPr>
            <a:r>
              <a:rPr lang="en-US" altLang="en-US" sz="2400" dirty="0">
                <a:solidFill>
                  <a:schemeClr val="bg1"/>
                </a:solidFill>
              </a:rPr>
              <a:t>Landscaping</a:t>
            </a:r>
          </a:p>
        </p:txBody>
      </p:sp>
      <p:sp>
        <p:nvSpPr>
          <p:cNvPr id="2" name="Rectangle 5">
            <a:extLst>
              <a:ext uri="{FF2B5EF4-FFF2-40B4-BE49-F238E27FC236}">
                <a16:creationId xmlns:a16="http://schemas.microsoft.com/office/drawing/2014/main" id="{F964B41D-A527-4018-8D6C-0687C32D69A6}"/>
              </a:ext>
            </a:extLst>
          </p:cNvPr>
          <p:cNvSpPr>
            <a:spLocks noChangeArrowheads="1"/>
          </p:cNvSpPr>
          <p:nvPr/>
        </p:nvSpPr>
        <p:spPr bwMode="auto">
          <a:xfrm>
            <a:off x="2095500" y="1062037"/>
            <a:ext cx="2286000" cy="1471246"/>
          </a:xfrm>
          <a:prstGeom prst="rect">
            <a:avLst/>
          </a:prstGeom>
          <a:solidFill>
            <a:srgbClr val="FFFFFF"/>
          </a:solidFill>
          <a:ln w="9525">
            <a:solidFill>
              <a:srgbClr val="000000"/>
            </a:solidFill>
            <a:miter lim="800000"/>
            <a:headEnd/>
            <a:tailEnd/>
          </a:ln>
        </p:spPr>
        <p:txBody>
          <a:bodyPr/>
          <a:lstStyle>
            <a:lvl1pPr marL="231775" indent="-231775"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eaLnBrk="1" hangingPunct="1">
              <a:spcBef>
                <a:spcPct val="20000"/>
              </a:spcBef>
              <a:buFontTx/>
              <a:buChar char="•"/>
            </a:pPr>
            <a:r>
              <a:rPr lang="en-US" altLang="en-US" sz="2000" b="1" dirty="0"/>
              <a:t>2 ft.  min. – wider preferred</a:t>
            </a:r>
          </a:p>
          <a:p>
            <a:pPr algn="l" eaLnBrk="1" hangingPunct="1">
              <a:spcBef>
                <a:spcPct val="20000"/>
              </a:spcBef>
              <a:buFontTx/>
              <a:buChar char="•"/>
            </a:pPr>
            <a:r>
              <a:rPr lang="en-US" altLang="en-US" sz="2000" b="1" dirty="0"/>
              <a:t>5 feet min. to plant trees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33400" y="0"/>
            <a:ext cx="8382000" cy="762000"/>
          </a:xfrm>
          <a:noFill/>
        </p:spPr>
        <p:txBody>
          <a:bodyPr/>
          <a:lstStyle/>
          <a:p>
            <a:pPr eaLnBrk="1" hangingPunct="1"/>
            <a:r>
              <a:rPr lang="en-US" altLang="en-US" dirty="0"/>
              <a:t>Curb extensions at crossings</a:t>
            </a:r>
          </a:p>
        </p:txBody>
      </p:sp>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3886200"/>
            <a:ext cx="3786187"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138" y="862013"/>
            <a:ext cx="4648200"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5"/>
          <p:cNvSpPr txBox="1">
            <a:spLocks noChangeArrowheads="1"/>
          </p:cNvSpPr>
          <p:nvPr/>
        </p:nvSpPr>
        <p:spPr bwMode="auto">
          <a:xfrm>
            <a:off x="228600" y="4113213"/>
            <a:ext cx="4724400" cy="21240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a:spcBef>
                <a:spcPct val="50000"/>
              </a:spcBef>
              <a:buClr>
                <a:schemeClr val="tx1"/>
              </a:buClr>
              <a:buFont typeface="Arial" charset="0"/>
              <a:buChar char="•"/>
            </a:pPr>
            <a:r>
              <a:rPr lang="en-US" altLang="en-US" sz="2400" dirty="0">
                <a:cs typeface="Times New Roman" pitchFamily="18" charset="0"/>
              </a:rPr>
              <a:t>Reduce the crossing distance</a:t>
            </a:r>
          </a:p>
          <a:p>
            <a:pPr algn="l">
              <a:spcBef>
                <a:spcPct val="50000"/>
              </a:spcBef>
              <a:buClr>
                <a:schemeClr val="tx1"/>
              </a:buClr>
              <a:buFont typeface="Arial" charset="0"/>
              <a:buChar char="•"/>
            </a:pPr>
            <a:r>
              <a:rPr lang="en-US" altLang="en-US" sz="2400" dirty="0">
                <a:cs typeface="Times New Roman" pitchFamily="18" charset="0"/>
              </a:rPr>
              <a:t>Allow better sight lines</a:t>
            </a:r>
          </a:p>
          <a:p>
            <a:pPr algn="l">
              <a:spcBef>
                <a:spcPct val="50000"/>
              </a:spcBef>
              <a:buClr>
                <a:schemeClr val="tx1"/>
              </a:buClr>
              <a:buFont typeface="Arial" charset="0"/>
              <a:buChar char="•"/>
            </a:pPr>
            <a:r>
              <a:rPr lang="en-US" altLang="en-US" sz="2400" dirty="0">
                <a:cs typeface="Times New Roman" pitchFamily="18" charset="0"/>
              </a:rPr>
              <a:t>Improve visibility of pedestrians</a:t>
            </a:r>
          </a:p>
          <a:p>
            <a:pPr algn="l">
              <a:spcBef>
                <a:spcPct val="50000"/>
              </a:spcBef>
              <a:buClr>
                <a:schemeClr val="tx1"/>
              </a:buClr>
              <a:buFont typeface="Arial" charset="0"/>
              <a:buChar char="•"/>
            </a:pPr>
            <a:r>
              <a:rPr lang="en-US" altLang="en-US" sz="2400" dirty="0">
                <a:cs typeface="Times New Roman" pitchFamily="18" charset="0"/>
              </a:rPr>
              <a:t>Narrower road reduces speed</a:t>
            </a:r>
          </a:p>
        </p:txBody>
      </p:sp>
      <p:pic>
        <p:nvPicPr>
          <p:cNvPr id="62470" name="Picture 6" descr="curb bulbout1"/>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255588" y="990600"/>
            <a:ext cx="39624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7" name="Picture 4">
            <a:extLst>
              <a:ext uri="{FF2B5EF4-FFF2-40B4-BE49-F238E27FC236}">
                <a16:creationId xmlns:a16="http://schemas.microsoft.com/office/drawing/2014/main" id="{BB810702-290C-453A-800F-48D940F8E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557" y="869951"/>
            <a:ext cx="4648200"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90500" y="152400"/>
            <a:ext cx="8763000" cy="685800"/>
          </a:xfrm>
        </p:spPr>
        <p:txBody>
          <a:bodyPr/>
          <a:lstStyle/>
          <a:p>
            <a:pPr eaLnBrk="1" hangingPunct="1"/>
            <a:r>
              <a:rPr lang="en-US" altLang="en-US" sz="3200" dirty="0"/>
              <a:t>Cut-through Medians or Islands Work Well</a:t>
            </a:r>
          </a:p>
        </p:txBody>
      </p:sp>
      <p:sp>
        <p:nvSpPr>
          <p:cNvPr id="63491" name="Rectangle 3"/>
          <p:cNvSpPr>
            <a:spLocks noGrp="1" noChangeArrowheads="1"/>
          </p:cNvSpPr>
          <p:nvPr>
            <p:ph type="body" idx="1"/>
          </p:nvPr>
        </p:nvSpPr>
        <p:spPr bwMode="auto">
          <a:xfrm>
            <a:off x="152400" y="914400"/>
            <a:ext cx="4914900" cy="3048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231775" indent="-231775" eaLnBrk="1" hangingPunct="1">
              <a:lnSpc>
                <a:spcPct val="90000"/>
              </a:lnSpc>
              <a:buFontTx/>
              <a:buNone/>
            </a:pPr>
            <a:r>
              <a:rPr lang="en-US" altLang="en-US" sz="2400" dirty="0"/>
              <a:t>Guidance on use:</a:t>
            </a:r>
          </a:p>
          <a:p>
            <a:pPr marL="231775" indent="-231775" eaLnBrk="1" hangingPunct="1">
              <a:lnSpc>
                <a:spcPct val="90000"/>
              </a:lnSpc>
            </a:pPr>
            <a:r>
              <a:rPr lang="en-US" altLang="en-US" sz="2400" dirty="0"/>
              <a:t>AASHTO Pedestrian Guide –	“crossing </a:t>
            </a:r>
            <a:r>
              <a:rPr lang="en-US" altLang="en-US" sz="2400" u="sng" dirty="0"/>
              <a:t>islands should be considered where the crossing distance exceeds 60 feet</a:t>
            </a:r>
            <a:r>
              <a:rPr lang="en-US" altLang="en-US" sz="2400" dirty="0"/>
              <a:t>, but can be used at intersections with shorter crossing distances where a need has been recognized.”</a:t>
            </a:r>
          </a:p>
        </p:txBody>
      </p:sp>
      <p:sp>
        <p:nvSpPr>
          <p:cNvPr id="63492" name="Text Box 4"/>
          <p:cNvSpPr txBox="1">
            <a:spLocks noChangeArrowheads="1"/>
          </p:cNvSpPr>
          <p:nvPr/>
        </p:nvSpPr>
        <p:spPr bwMode="auto">
          <a:xfrm>
            <a:off x="7010400" y="5013325"/>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r">
              <a:spcBef>
                <a:spcPct val="50000"/>
              </a:spcBef>
            </a:pPr>
            <a:r>
              <a:rPr lang="en-US" altLang="en-US" sz="1000" i="1" dirty="0"/>
              <a:t>Photo credit: Dan Burden</a:t>
            </a:r>
          </a:p>
        </p:txBody>
      </p:sp>
      <p:pic>
        <p:nvPicPr>
          <p:cNvPr id="63493" name="Picture 5" descr="xwalkmedia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8150" y="914400"/>
            <a:ext cx="362585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6" descr="portland refuge is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038600"/>
            <a:ext cx="4419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0" y="5251450"/>
            <a:ext cx="4572000" cy="1200150"/>
          </a:xfrm>
          <a:prstGeom prst="rect">
            <a:avLst/>
          </a:prstGeom>
          <a:solidFill>
            <a:schemeClr val="bg1"/>
          </a:solidFill>
        </p:spPr>
        <p:txBody>
          <a:bodyPr>
            <a:spAutoFit/>
          </a:bodyPr>
          <a:lstStyle/>
          <a:p>
            <a:pPr algn="l">
              <a:defRPr/>
            </a:pPr>
            <a:r>
              <a:rPr lang="en-US" sz="2400" dirty="0">
                <a:latin typeface="+mn-lt"/>
              </a:rPr>
              <a:t>Recommended by Federal Highway as a proven pedestrian safety countermeasure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2" descr="highvis"/>
          <p:cNvPicPr>
            <a:picLocks noChangeAspect="1" noChangeArrowheads="1"/>
          </p:cNvPicPr>
          <p:nvPr/>
        </p:nvPicPr>
        <p:blipFill rotWithShape="1">
          <a:blip r:embed="rId3">
            <a:extLst>
              <a:ext uri="{28A0092B-C50C-407E-A947-70E740481C1C}">
                <a14:useLocalDpi xmlns:a14="http://schemas.microsoft.com/office/drawing/2010/main" val="0"/>
              </a:ext>
            </a:extLst>
          </a:blip>
          <a:srcRect l="18919" t="7017" r="43257" b="20750"/>
          <a:stretch/>
        </p:blipFill>
        <p:spPr bwMode="auto">
          <a:xfrm>
            <a:off x="4786086" y="914400"/>
            <a:ext cx="4357914" cy="6004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6"/>
          <p:cNvSpPr txBox="1">
            <a:spLocks noChangeArrowheads="1"/>
          </p:cNvSpPr>
          <p:nvPr/>
        </p:nvSpPr>
        <p:spPr bwMode="auto">
          <a:xfrm>
            <a:off x="1295400" y="152716"/>
            <a:ext cx="7162800" cy="685800"/>
          </a:xfrm>
          <a:prstGeom prst="rect">
            <a:avLst/>
          </a:prstGeom>
          <a:solidFill>
            <a:srgbClr val="0000FF">
              <a:alpha val="42000"/>
            </a:srgbClr>
          </a:solidFill>
          <a:ln>
            <a:noFill/>
          </a:ln>
        </p:spPr>
        <p:txBody>
          <a:bodyP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eaLnBrk="1" hangingPunct="1">
              <a:spcBef>
                <a:spcPct val="50000"/>
              </a:spcBef>
            </a:pPr>
            <a:r>
              <a:rPr lang="en-US" altLang="en-US" sz="4000" dirty="0">
                <a:solidFill>
                  <a:schemeClr val="bg1"/>
                </a:solidFill>
                <a:cs typeface="Arial" charset="0"/>
              </a:rPr>
              <a:t>Install High-Visibility Markings</a:t>
            </a:r>
          </a:p>
        </p:txBody>
      </p:sp>
      <p:sp>
        <p:nvSpPr>
          <p:cNvPr id="64517" name="Text Box 7"/>
          <p:cNvSpPr txBox="1">
            <a:spLocks noChangeArrowheads="1"/>
          </p:cNvSpPr>
          <p:nvPr/>
        </p:nvSpPr>
        <p:spPr bwMode="auto">
          <a:xfrm>
            <a:off x="0" y="5089160"/>
            <a:ext cx="4786086" cy="1754326"/>
          </a:xfrm>
          <a:prstGeom prst="rect">
            <a:avLst/>
          </a:prstGeom>
          <a:solidFill>
            <a:srgbClr val="0000FF">
              <a:alpha val="67000"/>
            </a:srgbClr>
          </a:solidFill>
          <a:ln>
            <a:noFill/>
          </a:ln>
        </p:spPr>
        <p:txBody>
          <a:bodyPr wrap="square">
            <a:spAutoFit/>
          </a:bodyP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eaLnBrk="1" hangingPunct="1">
              <a:spcBef>
                <a:spcPct val="50000"/>
              </a:spcBef>
            </a:pPr>
            <a:r>
              <a:rPr lang="en-US" altLang="en-US" sz="3600" dirty="0">
                <a:solidFill>
                  <a:schemeClr val="bg1"/>
                </a:solidFill>
                <a:latin typeface="Verdana" pitchFamily="34" charset="0"/>
              </a:rPr>
              <a:t>Block Style: more visible than two parallel lines</a:t>
            </a:r>
          </a:p>
        </p:txBody>
      </p:sp>
      <p:pic>
        <p:nvPicPr>
          <p:cNvPr id="64519" name="Picture 16" descr="PED-CROSSINGS-STRI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 y="914400"/>
            <a:ext cx="4805898" cy="41529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276600" y="63884"/>
            <a:ext cx="3352800" cy="641350"/>
          </a:xfrm>
          <a:solidFill>
            <a:srgbClr val="0000FF">
              <a:alpha val="50000"/>
            </a:srgbClr>
          </a:solidFill>
        </p:spPr>
        <p:txBody>
          <a:bodyPr/>
          <a:lstStyle/>
          <a:p>
            <a:pPr eaLnBrk="1" hangingPunct="1"/>
            <a:r>
              <a:rPr lang="en-US" altLang="en-US" dirty="0"/>
              <a:t>Bicycle Lanes</a:t>
            </a:r>
          </a:p>
        </p:txBody>
      </p:sp>
      <p:sp>
        <p:nvSpPr>
          <p:cNvPr id="66563" name="Rectangle 11"/>
          <p:cNvSpPr>
            <a:spLocks noChangeArrowheads="1"/>
          </p:cNvSpPr>
          <p:nvPr/>
        </p:nvSpPr>
        <p:spPr bwMode="auto">
          <a:xfrm>
            <a:off x="0" y="762000"/>
            <a:ext cx="9144000" cy="762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eaLnBrk="1" hangingPunct="1"/>
            <a:endParaRPr lang="en-US" altLang="en-US" dirty="0"/>
          </a:p>
        </p:txBody>
      </p:sp>
      <p:pic>
        <p:nvPicPr>
          <p:cNvPr id="66564" name="Picture 17" descr="River 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336" y="793749"/>
            <a:ext cx="4813663" cy="32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19" descr="West brattleboro R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03" y="3640138"/>
            <a:ext cx="4362995" cy="326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20"/>
          <p:cNvSpPr txBox="1">
            <a:spLocks noChangeArrowheads="1"/>
          </p:cNvSpPr>
          <p:nvPr/>
        </p:nvSpPr>
        <p:spPr bwMode="auto">
          <a:xfrm>
            <a:off x="4419598" y="4070893"/>
            <a:ext cx="4724399" cy="2678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3038" indent="-173038"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eaLnBrk="1" hangingPunct="1">
              <a:spcBef>
                <a:spcPct val="50000"/>
              </a:spcBef>
              <a:buFont typeface="Arial" charset="0"/>
              <a:buChar char="•"/>
            </a:pPr>
            <a:r>
              <a:rPr lang="en-US" altLang="en-US" sz="2800" dirty="0">
                <a:cs typeface="Arial" charset="0"/>
              </a:rPr>
              <a:t>Intended for congested areas</a:t>
            </a:r>
          </a:p>
          <a:p>
            <a:pPr algn="l" eaLnBrk="1" hangingPunct="1">
              <a:spcBef>
                <a:spcPct val="50000"/>
              </a:spcBef>
              <a:buFont typeface="Arial" charset="0"/>
              <a:buChar char="•"/>
            </a:pPr>
            <a:r>
              <a:rPr lang="en-US" altLang="en-US" sz="2800" dirty="0">
                <a:cs typeface="Arial" charset="0"/>
              </a:rPr>
              <a:t>Minimum 4’ wide</a:t>
            </a:r>
          </a:p>
          <a:p>
            <a:pPr algn="l" eaLnBrk="1" hangingPunct="1">
              <a:spcBef>
                <a:spcPct val="50000"/>
              </a:spcBef>
              <a:buFont typeface="Arial" charset="0"/>
              <a:buChar char="•"/>
            </a:pPr>
            <a:r>
              <a:rPr lang="en-US" altLang="en-US" sz="2800" dirty="0">
                <a:cs typeface="Arial" charset="0"/>
              </a:rPr>
              <a:t>Pavement markings and signs</a:t>
            </a:r>
          </a:p>
        </p:txBody>
      </p:sp>
      <p:sp>
        <p:nvSpPr>
          <p:cNvPr id="66567" name="Text Box 21"/>
          <p:cNvSpPr txBox="1">
            <a:spLocks noChangeArrowheads="1"/>
          </p:cNvSpPr>
          <p:nvPr/>
        </p:nvSpPr>
        <p:spPr bwMode="auto">
          <a:xfrm>
            <a:off x="4800600" y="34290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eaLnBrk="1" hangingPunct="1">
              <a:spcBef>
                <a:spcPct val="50000"/>
              </a:spcBef>
            </a:pPr>
            <a:r>
              <a:rPr lang="en-US" altLang="en-US" sz="1800" dirty="0">
                <a:solidFill>
                  <a:schemeClr val="bg1"/>
                </a:solidFill>
                <a:latin typeface="Georgia" pitchFamily="18" charset="0"/>
              </a:rPr>
              <a:t>Springfield, VT</a:t>
            </a:r>
          </a:p>
        </p:txBody>
      </p:sp>
      <p:sp>
        <p:nvSpPr>
          <p:cNvPr id="66568" name="Text Box 22"/>
          <p:cNvSpPr txBox="1">
            <a:spLocks noChangeArrowheads="1"/>
          </p:cNvSpPr>
          <p:nvPr/>
        </p:nvSpPr>
        <p:spPr bwMode="auto">
          <a:xfrm>
            <a:off x="304800" y="39624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eaLnBrk="1" hangingPunct="1">
              <a:spcBef>
                <a:spcPct val="50000"/>
              </a:spcBef>
            </a:pPr>
            <a:r>
              <a:rPr lang="en-US" altLang="en-US" sz="1800" dirty="0">
                <a:solidFill>
                  <a:schemeClr val="bg1"/>
                </a:solidFill>
                <a:latin typeface="Georgia" pitchFamily="18" charset="0"/>
              </a:rPr>
              <a:t>W. Brattleboro, VT</a:t>
            </a:r>
          </a:p>
        </p:txBody>
      </p:sp>
      <p:pic>
        <p:nvPicPr>
          <p:cNvPr id="66569" name="Picture 23" descr="SBurl lane2pa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29" y="800100"/>
            <a:ext cx="42672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Text Box 24"/>
          <p:cNvSpPr txBox="1">
            <a:spLocks noChangeArrowheads="1"/>
          </p:cNvSpPr>
          <p:nvPr/>
        </p:nvSpPr>
        <p:spPr bwMode="auto">
          <a:xfrm>
            <a:off x="228600" y="10668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eaLnBrk="1" hangingPunct="1">
              <a:spcBef>
                <a:spcPct val="50000"/>
              </a:spcBef>
            </a:pPr>
            <a:r>
              <a:rPr lang="en-US" altLang="en-US" sz="1800" dirty="0">
                <a:solidFill>
                  <a:schemeClr val="bg1"/>
                </a:solidFill>
                <a:latin typeface="Georgia" pitchFamily="18" charset="0"/>
              </a:rPr>
              <a:t>So. Burlington, VT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152400"/>
            <a:ext cx="6859588" cy="641350"/>
          </a:xfrm>
        </p:spPr>
        <p:txBody>
          <a:bodyPr/>
          <a:lstStyle/>
          <a:p>
            <a:pPr eaLnBrk="1" hangingPunct="1"/>
            <a:r>
              <a:rPr lang="en-US" altLang="en-US" dirty="0"/>
              <a:t>Shared use paths</a:t>
            </a:r>
          </a:p>
        </p:txBody>
      </p:sp>
      <p:pic>
        <p:nvPicPr>
          <p:cNvPr id="67587" name="Picture 13" descr="grandop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02013"/>
            <a:ext cx="511492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11" descr="bcc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838200"/>
            <a:ext cx="4800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 Box 16"/>
          <p:cNvSpPr txBox="1">
            <a:spLocks noChangeArrowheads="1"/>
          </p:cNvSpPr>
          <p:nvPr/>
        </p:nvSpPr>
        <p:spPr bwMode="auto">
          <a:xfrm>
            <a:off x="228600" y="990600"/>
            <a:ext cx="3581400" cy="2308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eaLnBrk="1" hangingPunct="1">
              <a:spcBef>
                <a:spcPct val="50000"/>
              </a:spcBef>
              <a:buFont typeface="Arial" charset="0"/>
              <a:buChar char="•"/>
            </a:pPr>
            <a:r>
              <a:rPr lang="en-US" altLang="en-US" sz="2400" dirty="0">
                <a:cs typeface="Arial" charset="0"/>
              </a:rPr>
              <a:t>Standard width – 10’ (min).</a:t>
            </a:r>
          </a:p>
          <a:p>
            <a:pPr algn="l" eaLnBrk="1" hangingPunct="1">
              <a:spcBef>
                <a:spcPct val="50000"/>
              </a:spcBef>
              <a:buFont typeface="Arial" charset="0"/>
              <a:buChar char="•"/>
            </a:pPr>
            <a:r>
              <a:rPr lang="en-US" altLang="en-US" sz="2400" dirty="0">
                <a:cs typeface="Arial" charset="0"/>
              </a:rPr>
              <a:t>Multiple users</a:t>
            </a:r>
          </a:p>
          <a:p>
            <a:pPr algn="l" eaLnBrk="1" hangingPunct="1">
              <a:spcBef>
                <a:spcPct val="50000"/>
              </a:spcBef>
              <a:buFont typeface="Arial" charset="0"/>
              <a:buChar char="•"/>
            </a:pPr>
            <a:r>
              <a:rPr lang="en-US" altLang="en-US" sz="2400" dirty="0">
                <a:cs typeface="Arial" charset="0"/>
              </a:rPr>
              <a:t>On independent alignment</a:t>
            </a:r>
          </a:p>
        </p:txBody>
      </p:sp>
      <p:sp>
        <p:nvSpPr>
          <p:cNvPr id="67590" name="Text Box 17"/>
          <p:cNvSpPr txBox="1">
            <a:spLocks noChangeArrowheads="1"/>
          </p:cNvSpPr>
          <p:nvPr/>
        </p:nvSpPr>
        <p:spPr bwMode="auto">
          <a:xfrm>
            <a:off x="5181600" y="3733800"/>
            <a:ext cx="3505200" cy="304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eaLnBrk="1" hangingPunct="1">
              <a:spcBef>
                <a:spcPct val="50000"/>
              </a:spcBef>
              <a:buFont typeface="Arial" charset="0"/>
              <a:buChar char="•"/>
            </a:pPr>
            <a:r>
              <a:rPr lang="en-US" altLang="en-US" sz="2400" dirty="0">
                <a:cs typeface="Arial" charset="0"/>
              </a:rPr>
              <a:t>Good when providing a short cut or alternative to high volume road</a:t>
            </a:r>
          </a:p>
          <a:p>
            <a:pPr algn="l" eaLnBrk="1" hangingPunct="1">
              <a:spcBef>
                <a:spcPct val="50000"/>
              </a:spcBef>
              <a:buFont typeface="Arial" charset="0"/>
              <a:buChar char="•"/>
            </a:pPr>
            <a:r>
              <a:rPr lang="en-US" altLang="en-US" sz="2400" dirty="0">
                <a:cs typeface="Arial" charset="0"/>
              </a:rPr>
              <a:t>Complements the street system</a:t>
            </a:r>
          </a:p>
          <a:p>
            <a:pPr algn="l" eaLnBrk="1" hangingPunct="1">
              <a:spcBef>
                <a:spcPct val="50000"/>
              </a:spcBef>
              <a:buFont typeface="Arial" charset="0"/>
              <a:buChar char="•"/>
            </a:pPr>
            <a:r>
              <a:rPr lang="en-US" altLang="en-US" sz="2400" dirty="0">
                <a:cs typeface="Arial" charset="0"/>
              </a:rPr>
              <a:t>Complex project development</a:t>
            </a:r>
          </a:p>
        </p:txBody>
      </p:sp>
      <p:sp>
        <p:nvSpPr>
          <p:cNvPr id="67591" name="Rectangle 18"/>
          <p:cNvSpPr>
            <a:spLocks noChangeArrowheads="1"/>
          </p:cNvSpPr>
          <p:nvPr/>
        </p:nvSpPr>
        <p:spPr bwMode="auto">
          <a:xfrm>
            <a:off x="0" y="762000"/>
            <a:ext cx="9144000" cy="762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eaLnBrk="1" hangingPunct="1"/>
            <a:endParaRPr lang="en-US" altLang="en-US" dirty="0"/>
          </a:p>
        </p:txBody>
      </p:sp>
      <p:sp>
        <p:nvSpPr>
          <p:cNvPr id="67592" name="Text Box 19"/>
          <p:cNvSpPr txBox="1">
            <a:spLocks noChangeArrowheads="1"/>
          </p:cNvSpPr>
          <p:nvPr/>
        </p:nvSpPr>
        <p:spPr bwMode="auto">
          <a:xfrm>
            <a:off x="6858000" y="3276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eaLnBrk="1" hangingPunct="1">
              <a:spcBef>
                <a:spcPct val="50000"/>
              </a:spcBef>
            </a:pPr>
            <a:r>
              <a:rPr lang="en-US" altLang="en-US" sz="1800" dirty="0">
                <a:solidFill>
                  <a:schemeClr val="bg1"/>
                </a:solidFill>
                <a:latin typeface="Georgia" pitchFamily="18" charset="0"/>
              </a:rPr>
              <a:t>So. Burlington, VT</a:t>
            </a:r>
          </a:p>
        </p:txBody>
      </p:sp>
      <p:sp>
        <p:nvSpPr>
          <p:cNvPr id="67593" name="Text Box 20"/>
          <p:cNvSpPr txBox="1">
            <a:spLocks noChangeArrowheads="1"/>
          </p:cNvSpPr>
          <p:nvPr/>
        </p:nvSpPr>
        <p:spPr bwMode="auto">
          <a:xfrm>
            <a:off x="152400" y="63246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algn="l" eaLnBrk="1" hangingPunct="1">
              <a:spcBef>
                <a:spcPct val="50000"/>
              </a:spcBef>
            </a:pPr>
            <a:r>
              <a:rPr lang="en-US" altLang="en-US" sz="1800" dirty="0">
                <a:solidFill>
                  <a:schemeClr val="bg1"/>
                </a:solidFill>
                <a:latin typeface="Georgia" pitchFamily="18" charset="0"/>
              </a:rPr>
              <a:t>Wilder, VT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51390" y="4343400"/>
            <a:ext cx="7741328" cy="2133600"/>
          </a:xfrm>
          <a:gradFill>
            <a:gsLst>
              <a:gs pos="55500">
                <a:srgbClr val="94FFE5"/>
              </a:gs>
              <a:gs pos="37000">
                <a:srgbClr val="B3FFE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eaLnBrk="1" hangingPunct="1"/>
            <a:r>
              <a:rPr lang="en-US" altLang="en-US" sz="7200" b="1" i="1" dirty="0">
                <a:solidFill>
                  <a:srgbClr val="0000FF"/>
                </a:solidFill>
              </a:rPr>
              <a:t>QUESTIONS???</a:t>
            </a:r>
            <a:br>
              <a:rPr lang="en-US" altLang="en-US" sz="7200" b="1" dirty="0">
                <a:solidFill>
                  <a:srgbClr val="0000FF"/>
                </a:solidFill>
              </a:rPr>
            </a:br>
            <a:br>
              <a:rPr lang="en-US" altLang="en-US" sz="7200" b="1" dirty="0">
                <a:solidFill>
                  <a:srgbClr val="0000FF"/>
                </a:solidFill>
              </a:rPr>
            </a:br>
            <a:r>
              <a:rPr lang="en-US" altLang="en-US" b="1" dirty="0">
                <a:solidFill>
                  <a:srgbClr val="C00000"/>
                </a:solidFill>
                <a:latin typeface="Georgia" pitchFamily="18" charset="0"/>
              </a:rPr>
              <a:t>Scott Robertson, P.E. </a:t>
            </a:r>
            <a:r>
              <a:rPr lang="en-US" altLang="en-US" b="1" dirty="0">
                <a:solidFill>
                  <a:srgbClr val="0000FF"/>
                </a:solidFill>
                <a:latin typeface="Georgia" pitchFamily="18" charset="0"/>
                <a:hlinkClick r:id="rId3">
                  <a:extLst>
                    <a:ext uri="{A12FA001-AC4F-418D-AE19-62706E023703}">
                      <ahyp:hlinkClr xmlns:ahyp="http://schemas.microsoft.com/office/drawing/2018/hyperlinkcolor" val="tx"/>
                    </a:ext>
                  </a:extLst>
                </a:hlinkClick>
              </a:rPr>
              <a:t>scott.robertson@vermont.gov</a:t>
            </a:r>
            <a:br>
              <a:rPr lang="en-US" altLang="en-US" b="1" dirty="0">
                <a:solidFill>
                  <a:srgbClr val="0000FF"/>
                </a:solidFill>
                <a:latin typeface="Georgia" pitchFamily="18" charset="0"/>
              </a:rPr>
            </a:br>
            <a:r>
              <a:rPr lang="en-US" altLang="en-US" b="1" dirty="0">
                <a:solidFill>
                  <a:srgbClr val="00B050"/>
                </a:solidFill>
                <a:latin typeface="Georgia" pitchFamily="18" charset="0"/>
              </a:rPr>
              <a:t>802-793-2395</a:t>
            </a:r>
            <a:br>
              <a:rPr lang="en-US" altLang="en-US" b="1" dirty="0">
                <a:solidFill>
                  <a:srgbClr val="00B050"/>
                </a:solidFill>
                <a:latin typeface="Georgia" pitchFamily="18" charset="0"/>
              </a:rPr>
            </a:br>
            <a:br>
              <a:rPr lang="en-US" altLang="en-US" b="1" dirty="0">
                <a:solidFill>
                  <a:srgbClr val="0000FF"/>
                </a:solidFill>
                <a:latin typeface="Georgia" pitchFamily="18" charset="0"/>
              </a:rPr>
            </a:br>
            <a:br>
              <a:rPr lang="en-US" altLang="en-US" b="1" dirty="0">
                <a:latin typeface="Georgia" pitchFamily="18" charset="0"/>
              </a:rPr>
            </a:br>
            <a:r>
              <a:rPr lang="en-US" altLang="en-US" b="1" dirty="0">
                <a:solidFill>
                  <a:srgbClr val="00B050"/>
                </a:solidFill>
                <a:latin typeface="Georgia" pitchFamily="18" charset="0"/>
              </a:rPr>
              <a:t> </a:t>
            </a:r>
            <a:br>
              <a:rPr lang="en-US" altLang="en-US" b="1" dirty="0">
                <a:latin typeface="Georgia" pitchFamily="18" charset="0"/>
              </a:rPr>
            </a:br>
            <a:endParaRPr lang="en-US" altLang="en-US" b="1" dirty="0">
              <a:solidFill>
                <a:srgbClr val="0000FF"/>
              </a:solidFill>
            </a:endParaRPr>
          </a:p>
        </p:txBody>
      </p:sp>
      <p:sp>
        <p:nvSpPr>
          <p:cNvPr id="69635" name="Rectangle 4"/>
          <p:cNvSpPr>
            <a:spLocks noChangeArrowheads="1"/>
          </p:cNvSpPr>
          <p:nvPr/>
        </p:nvSpPr>
        <p:spPr bwMode="auto">
          <a:xfrm>
            <a:off x="457200" y="0"/>
            <a:ext cx="76200" cy="6858000"/>
          </a:xfrm>
          <a:prstGeom prst="rect">
            <a:avLst/>
          </a:prstGeom>
          <a:solidFill>
            <a:srgbClr val="FEE37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300">
                <a:solidFill>
                  <a:schemeClr val="tx1"/>
                </a:solidFill>
                <a:latin typeface="Arial" charset="0"/>
              </a:defRPr>
            </a:lvl1pPr>
            <a:lvl2pPr marL="742950" indent="-285750" eaLnBrk="0" hangingPunct="0">
              <a:defRPr sz="1300">
                <a:solidFill>
                  <a:schemeClr val="tx1"/>
                </a:solidFill>
                <a:latin typeface="Arial" charset="0"/>
              </a:defRPr>
            </a:lvl2pPr>
            <a:lvl3pPr marL="1143000" indent="-228600" eaLnBrk="0" hangingPunct="0">
              <a:defRPr sz="1300">
                <a:solidFill>
                  <a:schemeClr val="tx1"/>
                </a:solidFill>
                <a:latin typeface="Arial" charset="0"/>
              </a:defRPr>
            </a:lvl3pPr>
            <a:lvl4pPr marL="1600200" indent="-228600" eaLnBrk="0" hangingPunct="0">
              <a:defRPr sz="1300">
                <a:solidFill>
                  <a:schemeClr val="tx1"/>
                </a:solidFill>
                <a:latin typeface="Arial" charset="0"/>
              </a:defRPr>
            </a:lvl4pPr>
            <a:lvl5pPr marL="2057400" indent="-228600" eaLnBrk="0" hangingPunct="0">
              <a:defRPr sz="1300">
                <a:solidFill>
                  <a:schemeClr val="tx1"/>
                </a:solidFill>
                <a:latin typeface="Arial" charset="0"/>
              </a:defRPr>
            </a:lvl5pPr>
            <a:lvl6pPr marL="2514600" indent="-228600" algn="ctr" eaLnBrk="0" fontAlgn="base" hangingPunct="0">
              <a:spcBef>
                <a:spcPct val="0"/>
              </a:spcBef>
              <a:spcAft>
                <a:spcPct val="0"/>
              </a:spcAft>
              <a:defRPr sz="1300">
                <a:solidFill>
                  <a:schemeClr val="tx1"/>
                </a:solidFill>
                <a:latin typeface="Arial" charset="0"/>
              </a:defRPr>
            </a:lvl6pPr>
            <a:lvl7pPr marL="2971800" indent="-228600" algn="ctr" eaLnBrk="0" fontAlgn="base" hangingPunct="0">
              <a:spcBef>
                <a:spcPct val="0"/>
              </a:spcBef>
              <a:spcAft>
                <a:spcPct val="0"/>
              </a:spcAft>
              <a:defRPr sz="1300">
                <a:solidFill>
                  <a:schemeClr val="tx1"/>
                </a:solidFill>
                <a:latin typeface="Arial" charset="0"/>
              </a:defRPr>
            </a:lvl7pPr>
            <a:lvl8pPr marL="3429000" indent="-228600" algn="ctr" eaLnBrk="0" fontAlgn="base" hangingPunct="0">
              <a:spcBef>
                <a:spcPct val="0"/>
              </a:spcBef>
              <a:spcAft>
                <a:spcPct val="0"/>
              </a:spcAft>
              <a:defRPr sz="1300">
                <a:solidFill>
                  <a:schemeClr val="tx1"/>
                </a:solidFill>
                <a:latin typeface="Arial" charset="0"/>
              </a:defRPr>
            </a:lvl8pPr>
            <a:lvl9pPr marL="3886200" indent="-228600" algn="ctr" eaLnBrk="0" fontAlgn="base" hangingPunct="0">
              <a:spcBef>
                <a:spcPct val="0"/>
              </a:spcBef>
              <a:spcAft>
                <a:spcPct val="0"/>
              </a:spcAft>
              <a:defRPr sz="1300">
                <a:solidFill>
                  <a:schemeClr val="tx1"/>
                </a:solidFill>
                <a:latin typeface="Arial" charset="0"/>
              </a:defRPr>
            </a:lvl9pPr>
          </a:lstStyle>
          <a:p>
            <a:pPr eaLnBrk="1" hangingPunct="1"/>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937" t="15371" r="19427" b="17962"/>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4191000" y="2019300"/>
            <a:ext cx="4648200" cy="32385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91321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EE99B8-E9D8-43C7-9365-E5B88AE4CA54}"/>
              </a:ext>
            </a:extLst>
          </p:cNvPr>
          <p:cNvPicPr>
            <a:picLocks noChangeAspect="1"/>
          </p:cNvPicPr>
          <p:nvPr/>
        </p:nvPicPr>
        <p:blipFill rotWithShape="1">
          <a:blip r:embed="rId2"/>
          <a:srcRect l="53969" t="7458" r="8729" b="5872"/>
          <a:stretch/>
        </p:blipFill>
        <p:spPr>
          <a:xfrm>
            <a:off x="0" y="0"/>
            <a:ext cx="9144000" cy="6858000"/>
          </a:xfrm>
          <a:prstGeom prst="rect">
            <a:avLst/>
          </a:prstGeom>
        </p:spPr>
      </p:pic>
    </p:spTree>
    <p:extLst>
      <p:ext uri="{BB962C8B-B14F-4D97-AF65-F5344CB8AC3E}">
        <p14:creationId xmlns:p14="http://schemas.microsoft.com/office/powerpoint/2010/main" val="3992732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C197E1-34B3-DBB5-D724-F18D521776A6}"/>
              </a:ext>
            </a:extLst>
          </p:cNvPr>
          <p:cNvPicPr>
            <a:picLocks noChangeAspect="1"/>
          </p:cNvPicPr>
          <p:nvPr/>
        </p:nvPicPr>
        <p:blipFill rotWithShape="1">
          <a:blip r:embed="rId2"/>
          <a:srcRect l="15122" t="22901" r="20164" b="7401"/>
          <a:stretch/>
        </p:blipFill>
        <p:spPr>
          <a:xfrm>
            <a:off x="-9617" y="152400"/>
            <a:ext cx="9134768" cy="6324600"/>
          </a:xfrm>
          <a:prstGeom prst="rect">
            <a:avLst/>
          </a:prstGeom>
        </p:spPr>
      </p:pic>
    </p:spTree>
    <p:extLst>
      <p:ext uri="{BB962C8B-B14F-4D97-AF65-F5344CB8AC3E}">
        <p14:creationId xmlns:p14="http://schemas.microsoft.com/office/powerpoint/2010/main" val="691460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Georgi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46757</TotalTime>
  <Words>4865</Words>
  <Application>Microsoft Office PowerPoint</Application>
  <PresentationFormat>On-screen Show (4:3)</PresentationFormat>
  <Paragraphs>595</Paragraphs>
  <Slides>66</Slides>
  <Notes>56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Arial</vt:lpstr>
      <vt:lpstr>Calibri</vt:lpstr>
      <vt:lpstr>Courier New</vt:lpstr>
      <vt:lpstr>Georgia</vt:lpstr>
      <vt:lpstr>Times New Roman</vt:lpstr>
      <vt:lpstr>Trebuchet MS</vt:lpstr>
      <vt:lpstr>Verdana</vt:lpstr>
      <vt:lpstr>Default Design</vt:lpstr>
      <vt:lpstr>PowerPoint Presentation</vt:lpstr>
      <vt:lpstr>PowerPoint Presentation</vt:lpstr>
      <vt:lpstr>Today’s Workshop will 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Eligible Applicants</vt:lpstr>
      <vt:lpstr>Eligible Projects</vt:lpstr>
      <vt:lpstr>Eligible Projects (continued)</vt:lpstr>
      <vt:lpstr>   Eligible Projects (continued)</vt:lpstr>
      <vt:lpstr>Eligible Projects (continued)</vt:lpstr>
      <vt:lpstr>PowerPoint Presentation</vt:lpstr>
      <vt:lpstr>PowerPoint Presentation</vt:lpstr>
      <vt:lpstr>PowerPoint Presentation</vt:lpstr>
      <vt:lpstr>PowerPoint Presentation</vt:lpstr>
      <vt:lpstr>Projects That Are No Longer Eligible</vt:lpstr>
      <vt:lpstr>Projects That Are No Longer Eligible</vt:lpstr>
      <vt:lpstr>Program Overview</vt:lpstr>
      <vt:lpstr>TAP is a Reimbursement Program</vt:lpstr>
      <vt:lpstr>            Program requires…</vt:lpstr>
      <vt:lpstr>Project Development Process</vt:lpstr>
      <vt:lpstr>Three Phases of a Federal-Aid Project</vt:lpstr>
      <vt:lpstr>     Preliminary Engineering (PE)</vt:lpstr>
      <vt:lpstr>Environmental Resources and Permitting</vt:lpstr>
      <vt:lpstr>Right of Way (ROW)</vt:lpstr>
      <vt:lpstr>Construction:</vt:lpstr>
      <vt:lpstr>Construction Inspection</vt:lpstr>
      <vt:lpstr>Typical Project Costs</vt:lpstr>
      <vt:lpstr>Project Cost Example</vt:lpstr>
      <vt:lpstr>Scoping Study Costs</vt:lpstr>
      <vt:lpstr>Eligible Local Match</vt:lpstr>
      <vt:lpstr>    Non-Eligible Local Match</vt:lpstr>
      <vt:lpstr>Regional Planning Commission Support</vt:lpstr>
      <vt:lpstr>District Transportation Administrator (DTA)</vt:lpstr>
      <vt:lpstr>Regional Planning Commission Support</vt:lpstr>
      <vt:lpstr>Requirements</vt:lpstr>
      <vt:lpstr>Work by Municipal Forces</vt:lpstr>
      <vt:lpstr>Elements of a Competitive Application</vt:lpstr>
      <vt:lpstr>Application Scoring Criteria </vt:lpstr>
      <vt:lpstr>Application Scoring Criteria (continued)</vt:lpstr>
      <vt:lpstr>Application Scoring Criteria (continued)</vt:lpstr>
      <vt:lpstr>Category Specific Scoring Criteria</vt:lpstr>
      <vt:lpstr>A.  Bicycle and Pedestrian Facilities</vt:lpstr>
      <vt:lpstr>B.  Community Improvement Activities</vt:lpstr>
      <vt:lpstr>C.  Environmental Mitigation - Stormwater</vt:lpstr>
      <vt:lpstr>D.  Environmental Mitigation - Wildlife</vt:lpstr>
      <vt:lpstr>If your project is funded:</vt:lpstr>
      <vt:lpstr>Project Development Timeline Example</vt:lpstr>
      <vt:lpstr>Scoping Study Timeline Example</vt:lpstr>
      <vt:lpstr>       Common Mistakes</vt:lpstr>
      <vt:lpstr>Successful Projects</vt:lpstr>
      <vt:lpstr>Project Examples</vt:lpstr>
      <vt:lpstr>Stormwater Quality Improvement is the goal</vt:lpstr>
      <vt:lpstr>Meet ADA requirements for universal design </vt:lpstr>
      <vt:lpstr>PowerPoint Presentation</vt:lpstr>
      <vt:lpstr>Provide buffer from travel lanes</vt:lpstr>
      <vt:lpstr>Curb extensions at crossings</vt:lpstr>
      <vt:lpstr>Cut-through Medians or Islands Work Well</vt:lpstr>
      <vt:lpstr>PowerPoint Presentation</vt:lpstr>
      <vt:lpstr>Bicycle Lanes</vt:lpstr>
      <vt:lpstr>Shared use paths</vt:lpstr>
      <vt:lpstr>QUESTIONS???  Scott Robertson, P.E. scott.robertson@vermont.gov 802-793-2395     </vt:lpstr>
    </vt:vector>
  </TitlesOfParts>
  <Company>UNC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Techniques</dc:title>
  <dc:creator>UNC</dc:creator>
  <cp:lastModifiedBy>Robertson, Scott</cp:lastModifiedBy>
  <cp:revision>542</cp:revision>
  <cp:lastPrinted>2015-08-18T14:32:34Z</cp:lastPrinted>
  <dcterms:created xsi:type="dcterms:W3CDTF">2004-08-17T13:01:35Z</dcterms:created>
  <dcterms:modified xsi:type="dcterms:W3CDTF">2023-10-19T13:25:33Z</dcterms:modified>
</cp:coreProperties>
</file>