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3" r:id="rId4"/>
  </p:sldMasterIdLst>
  <p:notesMasterIdLst>
    <p:notesMasterId r:id="rId23"/>
  </p:notesMasterIdLst>
  <p:sldIdLst>
    <p:sldId id="256" r:id="rId5"/>
    <p:sldId id="468" r:id="rId6"/>
    <p:sldId id="282" r:id="rId7"/>
    <p:sldId id="446" r:id="rId8"/>
    <p:sldId id="447" r:id="rId9"/>
    <p:sldId id="285" r:id="rId10"/>
    <p:sldId id="273" r:id="rId11"/>
    <p:sldId id="268" r:id="rId12"/>
    <p:sldId id="463" r:id="rId13"/>
    <p:sldId id="464" r:id="rId14"/>
    <p:sldId id="462" r:id="rId15"/>
    <p:sldId id="271" r:id="rId16"/>
    <p:sldId id="465" r:id="rId17"/>
    <p:sldId id="283" r:id="rId18"/>
    <p:sldId id="461" r:id="rId19"/>
    <p:sldId id="466" r:id="rId20"/>
    <p:sldId id="469" r:id="rId21"/>
    <p:sldId id="4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4A9797-5F45-C216-E5EF-FE5D67E8F8A4}" name="Mercado, Ashlie" initials="AM" userId="S::ashlie.mercado@vermont.gov::76beb40d-fcff-4e30-ad91-8dfcb4f8bd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F5D08-EC5E-4BA9-96CB-C3F938E760E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A3D1-3673-471F-8B98-14B07D051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Example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C3FD-940E-42CB-B690-6FB8A3D7E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6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8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97574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74714" cy="6391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E2EF7A9-9346-4B99-B865-490365FCE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03760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3CB6112-D856-490F-80CD-390036F29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74378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46815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19E8B5B-63A8-4F7D-880E-DF6FF07CC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60700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A33BDA-E57D-4818-A484-F481E1410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16910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62F440-4C06-49E8-9FE9-7AD8855A55FC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571DE-579F-41BB-8153-7145663CB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6A790EC-9E8F-4B2D-9C3E-2CB4B1027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33024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9E88048-230D-40CA-8076-E866D8B7E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1979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12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3AE14A1-25A8-4036-9E08-E9F9482051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16196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0CE8A04-73F8-4557-9180-A26CBA2C4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34495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73689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02209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D517-6B0C-4970-93C6-ABC320B5E5F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812F7BD-989D-1D02-E4F7-E69BA22FB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49" y="220978"/>
            <a:ext cx="7764450" cy="16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53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2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51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50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1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8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86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20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2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1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D517-6B0C-4970-93C6-ABC320B5E5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61784-185E-B67E-40E8-243CA68F1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49" y="220978"/>
            <a:ext cx="7764450" cy="16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4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334" y="6056894"/>
            <a:ext cx="911939" cy="365125"/>
          </a:xfrm>
        </p:spPr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D517-6B0C-4970-93C6-ABC320B5E5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C0086-278A-4183-A78E-B81B1B2DD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30" y="286603"/>
            <a:ext cx="1450757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8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97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9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2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0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3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93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7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00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66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77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40211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74714" cy="6391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E2EF7A9-9346-4B99-B865-490365FCE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69003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3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3CB6112-D856-490F-80CD-390036F29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507680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033266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19E8B5B-63A8-4F7D-880E-DF6FF07CC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96993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A33BDA-E57D-4818-A484-F481E1410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038168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62F440-4C06-49E8-9FE9-7AD8855A55FC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571DE-579F-41BB-8153-7145663CB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6A790EC-9E8F-4B2D-9C3E-2CB4B1027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33432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9E88048-230D-40CA-8076-E866D8B7E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030174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3AE14A1-25A8-4036-9E08-E9F9482051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166050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0CE8A04-73F8-4557-9180-A26CBA2C4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600775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58419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57500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06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0" indent="0"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750934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11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0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13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41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67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87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1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54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34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7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682896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74714" cy="6391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E2EF7A9-9346-4B99-B865-490365FCE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433642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3CB6112-D856-490F-80CD-390036F29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51775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220447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19E8B5B-63A8-4F7D-880E-DF6FF07CC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356530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A33BDA-E57D-4818-A484-F481E1410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930983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62F440-4C06-49E8-9FE9-7AD8855A55FC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571DE-579F-41BB-8153-7145663CB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6A790EC-9E8F-4B2D-9C3E-2CB4B1027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479758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9E88048-230D-40CA-8076-E866D8B7E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71393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28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3AE14A1-25A8-4036-9E08-E9F9482051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98162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0CE8A04-73F8-4557-9180-A26CBA2C4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232863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AB56B-A711-4FA0-B310-9EFEC94CFEFD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F1ECE-F5B2-4E77-9AF1-74B852BE4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4BB0B-0C9E-454F-9E9B-268F18545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8325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BC7C-1DCF-4F27-B6AF-5999341D6B4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0F08D-6C1C-48C8-ADB3-E7036A69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BA67DF7-DF81-4AB6-88BC-2E21CB0866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97280" y="2994135"/>
            <a:ext cx="6334316" cy="34604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109366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0" indent="0"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62488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F41DF8A-3450-B488-07C7-ED1C39E6D63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7347D-6EF9-6AEB-BA21-E60176D2D7C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81F7BB4-4EB4-C614-CEC4-6378D4F68792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597E9-1F2F-2214-E306-3879A990733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F41DF8A-3450-B488-07C7-ED1C39E6D63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7347D-6EF9-6AEB-BA21-E60176D2D7C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January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Lunch and Learn Nov 16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F41DF8A-3450-B488-07C7-ED1C39E6D631}"/>
              </a:ext>
            </a:extLst>
          </p:cNvPr>
          <p:cNvSpPr/>
          <p:nvPr userDrawn="1"/>
        </p:nvSpPr>
        <p:spPr>
          <a:xfrm>
            <a:off x="10347649" y="6400314"/>
            <a:ext cx="1844351" cy="465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7347D-6EF9-6AEB-BA21-E60176D2D7C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481481" y="6482442"/>
            <a:ext cx="1524595" cy="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umaxart/213695386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trans.vermont.gov/planning/research" TargetMode="External"/><Relationship Id="rId2" Type="http://schemas.openxmlformats.org/officeDocument/2006/relationships/hyperlink" Target="https://vtrans.vermont.gov/planning/research/research-ide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shlie.mercado@vermont.gov" TargetMode="External"/><Relationship Id="rId4" Type="http://schemas.openxmlformats.org/officeDocument/2006/relationships/hyperlink" Target="mailto:emily.parkany@vermon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a/agend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trans.vermont.gov/sites/aot/files/Research/2023%20Symposium/2023%20Symposium%20Substitute%20Report.pdf" TargetMode="External"/><Relationship Id="rId2" Type="http://schemas.openxmlformats.org/officeDocument/2006/relationships/hyperlink" Target="https://vtrans.vermont.gov/planning/research/2023%20Symposium%20Li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/light-bulb-ide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trans.vermont.gov/planning/research/research-ide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39276-C645-06F8-255F-137D456F1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Overview including Research Ideas and Champion Solicitations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D3510-A103-00B3-EDA2-083126DC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225240"/>
            <a:ext cx="10058400" cy="137738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AOT Lunch and learn series, November 16, 2023</a:t>
            </a:r>
          </a:p>
          <a:p>
            <a:r>
              <a:rPr lang="en-US" dirty="0">
                <a:solidFill>
                  <a:srgbClr val="FFFFFF"/>
                </a:solidFill>
              </a:rPr>
              <a:t>Emily Parkany, Research manager</a:t>
            </a:r>
          </a:p>
          <a:p>
            <a:r>
              <a:rPr lang="en-US" dirty="0">
                <a:solidFill>
                  <a:srgbClr val="FFFFFF"/>
                </a:solidFill>
              </a:rPr>
              <a:t>Ashlie Mercado, research engineer</a:t>
            </a:r>
          </a:p>
          <a:p>
            <a:r>
              <a:rPr lang="en-US" dirty="0">
                <a:solidFill>
                  <a:srgbClr val="FFFFFF"/>
                </a:solidFill>
              </a:rPr>
              <a:t>Vermont agency of transportation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FCCC-556B-ABC5-8C1A-60534EDC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Submitting a Research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781F-B8B2-692C-4CDC-0D88F0CD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271469" cy="448394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is the problem or need you are seeking to solve?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</a:t>
            </a:r>
            <a:r>
              <a:rPr lang="en-US" sz="2800" dirty="0" err="1"/>
              <a:t>VTrans</a:t>
            </a:r>
            <a:r>
              <a:rPr lang="en-US" sz="2800" dirty="0"/>
              <a:t> staff can serve as Technical Champion?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is the expected value to </a:t>
            </a:r>
            <a:r>
              <a:rPr lang="en-US" sz="2800" dirty="0" err="1"/>
              <a:t>VTrans</a:t>
            </a:r>
            <a:r>
              <a:rPr lang="en-US" sz="28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is the potential for application/implementation?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Research/Methodology is proposed?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Checkboxes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expected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project duration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rough cost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DBA24-4043-45C6-5F66-61FD9D4F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1995831"/>
            <a:ext cx="3019780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EC5B-CECA-67AC-D669-1A169F3B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23914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3582-D944-CE5A-8D7C-53B0690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AOT Research Champion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ADF8-FD4E-815A-5A3F-CA63F1CE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All projects must be matched with a Technical Champion</a:t>
            </a:r>
          </a:p>
          <a:p>
            <a:r>
              <a:rPr lang="en-US" sz="3600" dirty="0"/>
              <a:t>Heavy lift before a project is selected for funding</a:t>
            </a:r>
          </a:p>
          <a:p>
            <a:r>
              <a:rPr lang="en-US" sz="3600" dirty="0"/>
              <a:t>After selection</a:t>
            </a:r>
          </a:p>
          <a:p>
            <a:pPr lvl="1"/>
            <a:r>
              <a:rPr lang="en-US" sz="3200" dirty="0"/>
              <a:t>Identify TAC Members</a:t>
            </a:r>
          </a:p>
          <a:p>
            <a:pPr lvl="1"/>
            <a:r>
              <a:rPr lang="en-US" sz="3200" dirty="0"/>
              <a:t>Project management</a:t>
            </a:r>
          </a:p>
          <a:p>
            <a:pPr lvl="1"/>
            <a:r>
              <a:rPr lang="en-US" sz="3200" dirty="0"/>
              <a:t>Implement the project!!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0A989-595A-F418-FDB1-2BBA1235A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7250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C9749-6F00-4C6E-ED04-593322AF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18145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18A8-EAA5-64D9-4F82-EF861BAC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CHAMPIONS—Before Project is Funded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CC9E-DED9-A95B-4150-BC1A6A41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3200" dirty="0"/>
              <a:t>Large Champion lift to get project funded</a:t>
            </a:r>
          </a:p>
          <a:p>
            <a:pPr lvl="1"/>
            <a:r>
              <a:rPr lang="en-US" sz="2800" dirty="0"/>
              <a:t>Ideas from anyone but must be matched with enthusiastic Champion (Dec/Jan)</a:t>
            </a:r>
          </a:p>
          <a:p>
            <a:pPr lvl="1"/>
            <a:r>
              <a:rPr lang="en-US" sz="2800" dirty="0"/>
              <a:t>Champion develops Research Problem Statement distributed to Qualified Researcher List (Jan)</a:t>
            </a:r>
          </a:p>
          <a:p>
            <a:pPr lvl="1"/>
            <a:r>
              <a:rPr lang="en-US" sz="2800" dirty="0"/>
              <a:t>Champion selects research team based on two-page Letters of Interest (Feb)</a:t>
            </a:r>
          </a:p>
          <a:p>
            <a:pPr lvl="1"/>
            <a:endParaRPr lang="en-US" dirty="0"/>
          </a:p>
        </p:txBody>
      </p:sp>
      <p:pic>
        <p:nvPicPr>
          <p:cNvPr id="5" name="Picture 4" descr="A person raising their hands in front of a city skyline&#10;&#10;Description automatically generated with low confidence">
            <a:extLst>
              <a:ext uri="{FF2B5EF4-FFF2-40B4-BE49-F238E27FC236}">
                <a16:creationId xmlns:a16="http://schemas.microsoft.com/office/drawing/2014/main" id="{9DB70329-50DD-E536-2C07-DC50A18F0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6" r="27558" b="-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29732-0511-9532-786F-6F686505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8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BA4D-C6E3-9B3D-3CFF-0BD357F2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CHAMPIONS Present Before the Decisionmakers</a:t>
            </a:r>
          </a:p>
        </p:txBody>
      </p:sp>
      <p:pic>
        <p:nvPicPr>
          <p:cNvPr id="10" name="Picture 9" descr="Orange cartoon characters sitting at a table&#10;&#10;Description automatically generated">
            <a:extLst>
              <a:ext uri="{FF2B5EF4-FFF2-40B4-BE49-F238E27FC236}">
                <a16:creationId xmlns:a16="http://schemas.microsoft.com/office/drawing/2014/main" id="{01DB9C23-ACEA-0CC3-E212-1087BCA68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4" r="8263" b="5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A011-7893-26FE-9E12-B35F15A4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384048" marR="0" lvl="1" indent="-182880" defTabSz="914400" rtl="0" eaLnBrk="1" fontAlgn="auto" latinLnBrk="0" hangingPunct="1"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Champion works with research team to get 10 page project proposal they want to advocate for (Mar)</a:t>
            </a:r>
          </a:p>
          <a:p>
            <a:pPr marL="384048" marR="0" lvl="1" indent="-182880" defTabSz="914400" rtl="0" eaLnBrk="1" fontAlgn="auto" latinLnBrk="0" hangingPunct="1"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Champion presents project description and benefits in four minutes at decision-making meeting (late Mar/early Apr)</a:t>
            </a:r>
          </a:p>
          <a:p>
            <a:pPr marL="384048" marR="0" lvl="1" indent="-182880" defTabSz="914400" rtl="0" eaLnBrk="1" fontAlgn="auto" latinLnBrk="0" hangingPunct="1"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for “half” of the projects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B9B37-3BCD-0BF0-9235-0B9F7946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92277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B26A-72E2-4D99-AEAE-E14C91B6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ADVISORY COMMITTEE (TAC)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73AE-C955-4B3F-A2C7-F5986135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</a:t>
            </a:r>
            <a:r>
              <a:rPr lang="en-US" sz="2800" dirty="0" err="1"/>
              <a:t>VTrans</a:t>
            </a:r>
            <a:r>
              <a:rPr lang="en-US" sz="2800" dirty="0"/>
              <a:t> led projects have TACs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Technical Champion (who identifies rest of TAC)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Research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AOT staff from different Bureaus, Divisions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Technical staff from other Agencies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RPC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More participation, more project guidance, more implementation potential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734F-7D81-405F-AB1A-D2863AB3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B4D56-A241-4597-8643-21458804C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55" y="2019089"/>
            <a:ext cx="3452382" cy="25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12DAD-6E55-0EC3-0B74-1FB65146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77" y="634946"/>
            <a:ext cx="6846166" cy="1450757"/>
          </a:xfrm>
        </p:spPr>
        <p:txBody>
          <a:bodyPr>
            <a:normAutofit/>
          </a:bodyPr>
          <a:lstStyle/>
          <a:p>
            <a:r>
              <a:rPr lang="en-US" dirty="0"/>
              <a:t>Non-External Research Champions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E2F44-B2A7-5D1D-5912-0F8F2135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0" y="2506460"/>
            <a:ext cx="3435576" cy="12024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9772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63B9CF-0C88-9331-E216-9F93E744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26" y="511050"/>
            <a:ext cx="2947265" cy="187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430C6-C6D4-C26C-E494-8141C3EA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4710105"/>
            <a:ext cx="6469333" cy="10350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2638-58D5-4099-D39A-52B0B916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747" y="2198914"/>
            <a:ext cx="6847996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NCHRP Panelists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STIC EDC Champions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Innovation Symposium Presenters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Staff who share research reports and webinars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D89F5-A818-EE13-5EEA-9EDE968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57464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1BDF-AB6D-89A2-8822-C7BA7A42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Champions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DBA6-CAA2-7AE3-04AB-D8A6271D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UTC required a support letter from a State DOT Champion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Fund Champions to share materials and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535B7-802E-DB9C-2096-150A77E6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F1D97-D941-45C1-AA50-36E47586C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108" y="2950468"/>
            <a:ext cx="2814622" cy="2712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89B0B-94D4-61AC-3A1B-45866AD38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02" y="3778192"/>
            <a:ext cx="5145174" cy="10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C757A-503B-1ACC-05D7-B6F34410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We Need Technical SMEs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A8CDC-D82A-CF3C-3E4E-C807BEBC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556" y="1565346"/>
            <a:ext cx="5110898" cy="34072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E213-248F-E367-5E69-95F801C2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Serve on TACs and guide projects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Vote in February/March on potential NCHRP projects (SharePoint site)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UTC projects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Share/use research results in VT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VT funded projects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Projects you learn about elsewhere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186FF-2663-5405-1209-BA10F0DF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31963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94BE4-EB4C-9DF6-2948-94AFE47B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3C06-539E-35C0-E0FA-0C7F8DAC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7125306" cy="5646208"/>
          </a:xfrm>
        </p:spPr>
        <p:txBody>
          <a:bodyPr anchor="ctr"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/>
              <a:t>Looking for the Idea Submission Form? </a:t>
            </a:r>
          </a:p>
          <a:p>
            <a:pPr lvl="1"/>
            <a:r>
              <a:rPr lang="en-US" sz="3400" dirty="0"/>
              <a:t>Google “</a:t>
            </a:r>
            <a:r>
              <a:rPr lang="en-US" sz="3400" dirty="0" err="1"/>
              <a:t>VTrans</a:t>
            </a:r>
            <a:r>
              <a:rPr lang="en-US" sz="3400" dirty="0"/>
              <a:t> Research Submission Form” or respond here: </a:t>
            </a:r>
            <a:r>
              <a:rPr lang="en-US" sz="3400" dirty="0">
                <a:hlinkClick r:id="rId2"/>
              </a:rPr>
              <a:t>Research Ideas</a:t>
            </a:r>
            <a:r>
              <a:rPr lang="en-US" sz="3400" dirty="0"/>
              <a:t> 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marL="0">
              <a:buNone/>
            </a:pPr>
            <a:r>
              <a:rPr lang="en-US" sz="3500" dirty="0"/>
              <a:t>Learn more about our Research: </a:t>
            </a:r>
            <a:r>
              <a:rPr lang="en-US" sz="3500" dirty="0">
                <a:hlinkClick r:id="rId3"/>
              </a:rPr>
              <a:t>AOT Research</a:t>
            </a:r>
            <a:endParaRPr lang="en-US" sz="3500" dirty="0"/>
          </a:p>
          <a:p>
            <a:pPr marL="0">
              <a:buNone/>
            </a:pPr>
            <a:r>
              <a:rPr lang="en-US" sz="3500" dirty="0"/>
              <a:t>         (or Google “</a:t>
            </a:r>
            <a:r>
              <a:rPr lang="en-US" sz="3500" dirty="0" err="1"/>
              <a:t>VTrans</a:t>
            </a:r>
            <a:r>
              <a:rPr lang="en-US" sz="3500" dirty="0"/>
              <a:t> Research”)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Emily Parkany, Research Manager, </a:t>
            </a:r>
            <a:r>
              <a:rPr lang="en-US" sz="3300" dirty="0">
                <a:hlinkClick r:id="rId4"/>
              </a:rPr>
              <a:t>emily.parkany@vermont.gov</a:t>
            </a:r>
            <a:endParaRPr lang="en-US" sz="3300" dirty="0"/>
          </a:p>
          <a:p>
            <a:r>
              <a:rPr lang="en-US" sz="3300" dirty="0"/>
              <a:t>Ashlie Mercado, Research Engineer, </a:t>
            </a:r>
            <a:r>
              <a:rPr lang="en-US" sz="3300" dirty="0">
                <a:hlinkClick r:id="rId5"/>
              </a:rPr>
              <a:t>ashlie.mercado@vermont.gov</a:t>
            </a:r>
            <a:endParaRPr lang="en-US" sz="3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5FF06-4F99-7ACF-3C21-D1C238B1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60862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lkboard with a word on it next to a pair of books&#10;&#10;Description automatically generated">
            <a:extLst>
              <a:ext uri="{FF2B5EF4-FFF2-40B4-BE49-F238E27FC236}">
                <a16:creationId xmlns:a16="http://schemas.microsoft.com/office/drawing/2014/main" id="{54E99D11-1ECF-48B8-BB8C-E86A5DFB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5B30E5-0FE5-95E4-4939-B7C3AC0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DF65-0864-2D12-C94F-BF9BF97F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Research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External Research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Submitting a Research Idea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Technical Research Champion Duties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72F69-8A33-31C3-0AA4-C141774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2549305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6253-4258-4975-8C22-8675BCB5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VTRANS RESEARCH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7ADD-E179-48E6-B959-6CD5C9A59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Variety of projects:  materials, structures, snow and ice, environmental, etc.—directly and indirectly research funded,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Project Champions from across the Agency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Annual Research and Innovation Symposium—this year a Symposium Substitute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New communications—we want our research to be used so we need to share about our projects!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F687B-85AD-415B-1045-1BCF1BC9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AOT RESEARCH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1097279" y="1845733"/>
            <a:ext cx="10278291" cy="46140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Research was part of the Materials Lab, there was more staff and more field and internal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Now, two staff and greater emphasis on research management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External research projects led by </a:t>
            </a:r>
            <a:r>
              <a:rPr lang="en-US" sz="3400" dirty="0" err="1"/>
              <a:t>VTrans</a:t>
            </a:r>
            <a:endParaRPr lang="en-US" sz="3400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Maximizing utilization of external payments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3000" dirty="0"/>
              <a:t>FHWA Pooled funds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3000" dirty="0"/>
              <a:t>National Cooperative Highway Research Program/TRB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0AD3F-B5E6-47B2-3A5A-083A7442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0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9458-7D4E-4406-377F-B22710D4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AOT Research and Innovation Symposium 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DD64-58BF-DF63-FF9E-A7803CDE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5918"/>
          </a:xfrm>
        </p:spPr>
        <p:txBody>
          <a:bodyPr>
            <a:normAutofit fontScale="92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July flooding, no in-person Symposium this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year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Gathered Fact Sheets for 16 projects, 9 funded by Research and 7 external, separated into four groupings: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and </a:t>
            </a: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Pavements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 and Stormwater Design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 Management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Planning, Public Transportation, and Safety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Symposium Lite webpages: </a:t>
            </a:r>
            <a:r>
              <a:rPr lang="en-US" sz="2400" dirty="0">
                <a:hlinkClick r:id="rId2"/>
              </a:rPr>
              <a:t>2023 Research and Innovation Symposium Lite</a:t>
            </a:r>
            <a:endParaRPr lang="en-US" sz="2400" dirty="0"/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Symposium Substitute Report with Research program overview and Fact Sheets available now! </a:t>
            </a:r>
            <a:r>
              <a:rPr lang="en-US" sz="2400" dirty="0">
                <a:hlinkClick r:id="rId3"/>
              </a:rPr>
              <a:t>Symposium Substitute Report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6B1D5-61E3-A36A-3B22-FA0DF4BD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Lunch and Learn Nov 16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B6E0-CB4C-4B9D-86C4-B318B3C1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AOT Research and Innovation Symposiums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10BC-7D38-4DA4-8511-97395C9F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570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26-30 Projects in Four Groupings: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Asset Management and Maintenance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Materials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Environmental, Resilience, Planning and Public Transportation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Structures and 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Virtual 2020, 2021, Hybrid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Each project includes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Web page—permanently available!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Fact 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Poster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3-5 Minute Recording (support team failed in 2022)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Half of the projects in 2022 included table demos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010B-1ABF-4DE0-91EA-4B2DC095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BFE54-F183-4C0E-9C6F-933F83CA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704" y="1170383"/>
            <a:ext cx="6755296" cy="10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9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B6716-8AB4-4655-A182-6AA91C40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EXTERNAL RESEARCH PROCESS (VTRANS-LED)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BF99A-5416-85FD-B4C2-25FCF9317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25"/>
            <a:ext cx="4974789" cy="38181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F26A-4023-496E-A891-8619F0B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402413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Solicit research ideas by December each year (Dec 15 this year)</a:t>
            </a:r>
          </a:p>
          <a:p>
            <a:pPr lvl="1"/>
            <a:r>
              <a:rPr lang="en-US" sz="2000" dirty="0"/>
              <a:t>Match with </a:t>
            </a:r>
            <a:r>
              <a:rPr lang="en-US" sz="2000" dirty="0" err="1"/>
              <a:t>VTrans</a:t>
            </a:r>
            <a:r>
              <a:rPr lang="en-US" sz="2000" dirty="0"/>
              <a:t> technical Champions by early January</a:t>
            </a:r>
          </a:p>
          <a:p>
            <a:pPr lvl="1"/>
            <a:r>
              <a:rPr lang="en-US" sz="2000" dirty="0"/>
              <a:t>Champions prepare Research Project Statements in January</a:t>
            </a:r>
          </a:p>
          <a:p>
            <a:pPr lvl="1"/>
            <a:r>
              <a:rPr lang="en-US" sz="2000" dirty="0"/>
              <a:t>Solicit Letters of Interest from Qualified Researcher List in February</a:t>
            </a:r>
          </a:p>
          <a:p>
            <a:pPr lvl="1"/>
            <a:r>
              <a:rPr lang="en-US" sz="2000" dirty="0"/>
              <a:t>Qualified Researchers responded to RFP in December 2022</a:t>
            </a:r>
          </a:p>
          <a:p>
            <a:pPr lvl="2"/>
            <a:r>
              <a:rPr lang="en-US" sz="1600" dirty="0"/>
              <a:t>12 selected:  5 universities and 7 consultants</a:t>
            </a:r>
          </a:p>
          <a:p>
            <a:pPr lvl="1"/>
            <a:r>
              <a:rPr lang="en-US" sz="2000" dirty="0"/>
              <a:t>Champions select research teams based on Letters of Interest </a:t>
            </a:r>
          </a:p>
          <a:p>
            <a:pPr lvl="1"/>
            <a:r>
              <a:rPr lang="en-US" sz="2000" dirty="0"/>
              <a:t>Proposals due March 15</a:t>
            </a:r>
          </a:p>
          <a:p>
            <a:pPr lvl="1"/>
            <a:r>
              <a:rPr lang="en-US" sz="2000" dirty="0"/>
              <a:t>Champions present to Bureau Directors late March/early April who decide on projects to fund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1C3C-A109-4F77-9866-A02520A7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97291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91D4-3670-48CA-ADA5-A30C184B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EXTERNAL RESEARCH PROJECTS (Potential and </a:t>
            </a:r>
            <a:r>
              <a:rPr lang="en-US" sz="5400" b="1" dirty="0"/>
              <a:t>Funded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2346-9A9E-4738-AF28-A214D7F14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2363"/>
          </a:xfrm>
        </p:spPr>
        <p:txBody>
          <a:bodyPr>
            <a:normAutofit fontScale="92500"/>
          </a:bodyPr>
          <a:lstStyle/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3F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DCP in Preliminary Design – Geotech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UAS Technology Public Sector Impacts – Aviation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403F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Small Culvert Performance Monitoring – District Maintenance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Travel Time Data from Work Zones – </a:t>
            </a:r>
            <a:r>
              <a:rPr lang="en-US" sz="3000" b="1" dirty="0" err="1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</a:t>
            </a:r>
            <a:r>
              <a:rPr lang="en-US" sz="3000" b="1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Dev/Traffic Design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403F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 Performance Models – </a:t>
            </a:r>
            <a:r>
              <a:rPr lang="en-US" sz="3000" b="1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Asset Management</a:t>
            </a:r>
            <a:endParaRPr lang="en-US" sz="3000" b="1" dirty="0">
              <a:solidFill>
                <a:srgbClr val="403F4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RAS as an FDR Mechanical Stabilizer – Asphalt Materials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3F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Phosphorus Removal from Stone-Lined Ditches – </a:t>
            </a:r>
            <a:r>
              <a:rPr lang="en-US" sz="28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Stormwater </a:t>
            </a:r>
            <a:r>
              <a:rPr lang="en-US" sz="2800" dirty="0" err="1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Mntce</a:t>
            </a:r>
            <a:endParaRPr lang="en-US" sz="2800" dirty="0">
              <a:solidFill>
                <a:srgbClr val="403F4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3F4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Laboratory Aging Procedures for Asphalt Mixtures – Asphalt Materials</a:t>
            </a: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3F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Rural GHG Reductions Toolbox – Planning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marR="0" lvl="0" indent="-4572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" indent="-3429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63D33-C2B0-8596-76CB-CBBF60B2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and Learn Nov 16 2023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15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F161B-FF55-93E8-209E-D9421DF5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Do you have a Research Idea?</a:t>
            </a:r>
          </a:p>
        </p:txBody>
      </p:sp>
      <p:pic>
        <p:nvPicPr>
          <p:cNvPr id="6" name="Picture 5" descr="A cartoon light bulb with arms and arms&#10;&#10;Description automatically generated">
            <a:extLst>
              <a:ext uri="{FF2B5EF4-FFF2-40B4-BE49-F238E27FC236}">
                <a16:creationId xmlns:a16="http://schemas.microsoft.com/office/drawing/2014/main" id="{47FE6686-1A12-C011-4C82-AF5F6F0C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519" y="795131"/>
            <a:ext cx="4710645" cy="49585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1FCB-8BF7-5900-0901-7DC7DDAC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2400" dirty="0"/>
              <a:t>Ideas can come from internal or external</a:t>
            </a:r>
          </a:p>
          <a:p>
            <a:r>
              <a:rPr lang="en-US" sz="2400" dirty="0"/>
              <a:t>Should fulfill an AOT need</a:t>
            </a:r>
          </a:p>
          <a:p>
            <a:pPr marL="91440" marR="0" lvl="0" indent="-91440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become a project that external researchers bid on and conduct</a:t>
            </a:r>
            <a:endParaRPr lang="en-US" sz="2400" dirty="0"/>
          </a:p>
          <a:p>
            <a:r>
              <a:rPr lang="en-US" sz="2400" dirty="0"/>
              <a:t>Will be matched to AOT Champion with supervisor approval</a:t>
            </a:r>
          </a:p>
          <a:p>
            <a:r>
              <a:rPr lang="en-US" sz="2400" dirty="0"/>
              <a:t>Submit a Research Idea by Dec 15: </a:t>
            </a:r>
            <a:r>
              <a:rPr lang="en-US" sz="2400" dirty="0">
                <a:hlinkClick r:id="rId4"/>
              </a:rPr>
              <a:t>Research Ideas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6F070-F6E8-27F0-66E3-904902D2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Lunch and Learn Nov 16 2023</a:t>
            </a:r>
          </a:p>
        </p:txBody>
      </p:sp>
    </p:spTree>
    <p:extLst>
      <p:ext uri="{BB962C8B-B14F-4D97-AF65-F5344CB8AC3E}">
        <p14:creationId xmlns:p14="http://schemas.microsoft.com/office/powerpoint/2010/main" val="31014098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1020</Words>
  <Application>Microsoft Office PowerPoint</Application>
  <PresentationFormat>Widescreen</PresentationFormat>
  <Paragraphs>150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Segoe UI Semibold</vt:lpstr>
      <vt:lpstr>Wingdings</vt:lpstr>
      <vt:lpstr>1_Retrospect</vt:lpstr>
      <vt:lpstr>Retrospect</vt:lpstr>
      <vt:lpstr>2_Retrospect</vt:lpstr>
      <vt:lpstr>3_Retrospect</vt:lpstr>
      <vt:lpstr>Research Overview including Research Ideas and Champion Solicitations</vt:lpstr>
      <vt:lpstr>Today</vt:lpstr>
      <vt:lpstr>VTRANS RESEARCH HIGHLIGHTS</vt:lpstr>
      <vt:lpstr>AOT RESEARCH OVERVIEW</vt:lpstr>
      <vt:lpstr>2023 AOT Research and Innovation Symposium Lite</vt:lpstr>
      <vt:lpstr>AOT Research and Innovation Symposiums</vt:lpstr>
      <vt:lpstr>EXTERNAL RESEARCH PROCESS (VTRANS-LED)</vt:lpstr>
      <vt:lpstr>2023 EXTERNAL RESEARCH PROJECTS (Potential and Funded)</vt:lpstr>
      <vt:lpstr>Do you have a Research Idea?</vt:lpstr>
      <vt:lpstr>Submitting a Research Idea</vt:lpstr>
      <vt:lpstr>AOT Research Champion Duties</vt:lpstr>
      <vt:lpstr>CHAMPIONS—Before Project is Funded</vt:lpstr>
      <vt:lpstr>CHAMPIONS Present Before the Decisionmakers</vt:lpstr>
      <vt:lpstr>TECHNICAL ADVISORY COMMITTEE (TAC)</vt:lpstr>
      <vt:lpstr>Non-External Research Champions</vt:lpstr>
      <vt:lpstr>Additional Champions</vt:lpstr>
      <vt:lpstr>We Need Technical SMEs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Mercado, Ashlie</dc:creator>
  <cp:lastModifiedBy>Parkany, Emily</cp:lastModifiedBy>
  <cp:revision>20</cp:revision>
  <dcterms:created xsi:type="dcterms:W3CDTF">2023-10-24T12:28:26Z</dcterms:created>
  <dcterms:modified xsi:type="dcterms:W3CDTF">2023-11-13T20:12:09Z</dcterms:modified>
</cp:coreProperties>
</file>